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57" r:id="rId5"/>
    <p:sldId id="258"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A1"/>
    <a:srgbClr val="C13D8C"/>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20B136-BE36-4AF3-B941-5D20667AABE2}" v="9" dt="2023-03-15T10:20:00.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75365" autoAdjust="0"/>
  </p:normalViewPr>
  <p:slideViewPr>
    <p:cSldViewPr snapToGrid="0">
      <p:cViewPr varScale="1">
        <p:scale>
          <a:sx n="76" d="100"/>
          <a:sy n="76" d="100"/>
        </p:scale>
        <p:origin x="72" y="52"/>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79F1A866-8CBA-44AA-AE97-010297E8B9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201FF84-148A-4C1F-8E9E-8D014D4885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854D8-D021-4967-B742-644BE145798F}" type="datetimeFigureOut">
              <a:rPr lang="sv-SE" smtClean="0"/>
              <a:t>2023-03-15</a:t>
            </a:fld>
            <a:endParaRPr lang="sv-SE"/>
          </a:p>
        </p:txBody>
      </p:sp>
      <p:sp>
        <p:nvSpPr>
          <p:cNvPr id="4" name="Platshållare för sidfot 3">
            <a:extLst>
              <a:ext uri="{FF2B5EF4-FFF2-40B4-BE49-F238E27FC236}">
                <a16:creationId xmlns:a16="http://schemas.microsoft.com/office/drawing/2014/main" id="{E99A3802-30F8-4F86-9FA4-67D3DAD3E43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52D8845C-1061-4988-B67A-597C32938C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919B9F-AAF3-4830-BE0C-4986EADB781E}" type="slidenum">
              <a:rPr lang="sv-SE" smtClean="0"/>
              <a:t>‹#›</a:t>
            </a:fld>
            <a:endParaRPr lang="sv-SE"/>
          </a:p>
        </p:txBody>
      </p:sp>
    </p:spTree>
    <p:extLst>
      <p:ext uri="{BB962C8B-B14F-4D97-AF65-F5344CB8AC3E}">
        <p14:creationId xmlns:p14="http://schemas.microsoft.com/office/powerpoint/2010/main" val="283711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76341-50B9-46F4-A2F5-9BDB6C576CFE}" type="datetimeFigureOut">
              <a:rPr lang="sv-SE" smtClean="0"/>
              <a:t>2023-03-15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7F03D0-C364-46F4-A075-2F37FE7E145E}" type="slidenum">
              <a:rPr lang="sv-SE" smtClean="0"/>
              <a:t>‹#›</a:t>
            </a:fld>
            <a:endParaRPr lang="sv-SE"/>
          </a:p>
        </p:txBody>
      </p:sp>
    </p:spTree>
    <p:extLst>
      <p:ext uri="{BB962C8B-B14F-4D97-AF65-F5344CB8AC3E}">
        <p14:creationId xmlns:p14="http://schemas.microsoft.com/office/powerpoint/2010/main" val="48461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aco.se/globalassets/lokala-webbplatser/saco-s/dokument/rals-2010-t-ett-loneavtal-som-visar-vagen-.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co.se/lokala-webbplatser/Saco-S/fortroendevald/statistikstod-till-fortroendevald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är en presentation av det partsgemensamma stödmaterialet som har tagits fram av Arbetsgivarverket och Saco-S i samverkan med Partsrådet.</a:t>
            </a:r>
          </a:p>
          <a:p>
            <a:endParaRPr lang="sv-SE" dirty="0"/>
          </a:p>
          <a:p>
            <a:r>
              <a:rPr lang="sv-SE" dirty="0"/>
              <a:t>Tanken med presentationen, som riktar sig till lokala Saco-S företrädare, är att bli inspirerad till att använda stödmaterial tillsammans med de lokala arbetsgivarna för att förbättra dialogen kring den lokala lönebildning.</a:t>
            </a:r>
          </a:p>
          <a:p>
            <a:endParaRPr lang="sv-SE" dirty="0"/>
          </a:p>
          <a:p>
            <a:r>
              <a:rPr lang="sv-SE" dirty="0"/>
              <a:t>Hänvisa, alternativ, skicka ut en länk till stödmaterialet </a:t>
            </a:r>
            <a:r>
              <a:rPr lang="en-GB" dirty="0">
                <a:hlinkClick r:id="rId3"/>
              </a:rPr>
              <a:t>rals-2010-t-ett-loneavtal-som-visar-vagen-.pdf (saco.se)</a:t>
            </a:r>
            <a:r>
              <a:rPr lang="sv-SE" dirty="0"/>
              <a:t>. Det är av vikt att alla känner till det men även har reflekterat kring de frågor som ställs i materialet.</a:t>
            </a:r>
          </a:p>
          <a:p>
            <a:endParaRPr lang="sv-SE" dirty="0"/>
          </a:p>
          <a:p>
            <a:r>
              <a:rPr lang="sv-SE" dirty="0"/>
              <a:t>Presentationen visar de frågor som lokala parter bör diskutera och reflektera kring, både enskilt och gemensamt. </a:t>
            </a:r>
          </a:p>
          <a:p>
            <a:endParaRPr lang="sv-SE" dirty="0"/>
          </a:p>
          <a:p>
            <a:r>
              <a:rPr lang="sv-SE" dirty="0"/>
              <a:t>Skicka gärna med att detta är ett förslag på frågeställningar och att man som lokal Saco-S företrädare kan välja ut en del av frågorna för att lyfta med arbetsgivaren. Saco-S är väl medvetna om att lokala Saco-S företrädare har olika möjligheter att arbeta med lokal lönebildning, särskilt med tanke på omfattning av facklig tid. Därför är det ännu viktigare att lokala företrädare väljer ut den/de delar som är viktigast att börja med. Gör upp en plan med arbetsgivaren om hur ni ska använda materialet i er samverkan med arbetsgivaren.</a:t>
            </a:r>
          </a:p>
          <a:p>
            <a:endParaRPr lang="sv-SE" dirty="0"/>
          </a:p>
          <a:p>
            <a:r>
              <a:rPr lang="sv-SE" dirty="0"/>
              <a:t>Saco-S uppfattning är att det inte behöver innebära ett merarbete att använda detta material då frågeställningarna borde hanteras av arbetsgivaren i sin styrning av myndigheten. </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a:t>
            </a:fld>
            <a:endParaRPr lang="sv-SE"/>
          </a:p>
        </p:txBody>
      </p:sp>
    </p:spTree>
    <p:extLst>
      <p:ext uri="{BB962C8B-B14F-4D97-AF65-F5344CB8AC3E}">
        <p14:creationId xmlns:p14="http://schemas.microsoft.com/office/powerpoint/2010/main" val="3101418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att varje medarbetares lön ska ha en tydlig koppling till uppnått resultat utifrån verksamhetens mål har parterna bestämt att lönen ska fastställas i dialog mellan chef och medarbetare. Det är chef och medarbetare som bäst vet hur uppdraget ser ut och vilket resultat som har uppnåtts. </a:t>
            </a:r>
          </a:p>
          <a:p>
            <a:endParaRPr lang="sv-SE" dirty="0"/>
          </a:p>
          <a:p>
            <a:r>
              <a:rPr lang="sv-SE" dirty="0"/>
              <a:t>Det är av avgörande betydelse att dialogen mellan chef och medarbetare fungerar väl och präglas av hög kvalitet för att löneprocessen ska upplevas som begriplig och transparent. Chefen förmedlar de förväntningar som verksamheten har, både på en övergripande nivå och på individnivå, samt följer upp och gör en bedömning av medarbetarens resultat. En dialog som förs regelbundet under året mellan chef och medarbetare, med fokus på medarbetarens resultat och utveckling i förhållande till verksamhetsmålen, är grunden för väl fungerande lönesättande samtal. Vid det lönesättande samtalet ska chefen sakligt motivera sitt förslag till ny lön utifrån de gemensamma löneprinciperna/ lönekriterierna. Medarbetaren ska ges möjlighet att beskriva sin syn på sitt bidrag till verksamhetens mål och resultat. I den delen av samtalet som är framåtblickande har chef och medarbetare en dialog kring sina respektive förväntningar. Detta sammantaget ger hög legitimitet åt lönerevision genom lönesättande samtal. </a:t>
            </a:r>
          </a:p>
          <a:p>
            <a:endParaRPr lang="sv-SE" dirty="0"/>
          </a:p>
          <a:p>
            <a:r>
              <a:rPr lang="sv-SE" dirty="0"/>
              <a:t>Även när dialogen genomförs med hög kvalitet kan det uppstå situationer där chef och medarbetare efter ett eller flera samtal inte når samsyn om den nya lönen. För att hålla kvar ansvaret för lönesättningen där resultatet bäst kan bedömas, har centrala parter skapat möjlighet till </a:t>
            </a:r>
            <a:r>
              <a:rPr lang="sv-SE" b="1" dirty="0"/>
              <a:t>en alternativ ordning </a:t>
            </a:r>
            <a:r>
              <a:rPr lang="sv-SE" dirty="0"/>
              <a:t>(7.3 RALS 2010-T), istället för traditionell förhandling, när oenighet uppstår. Syftet med den alternativa ordningen är att ytterligare förstärka chef–medarbetarperspektivet och hålla kvar avgörandet i den verksamhet där medarbetaren finns. Förändringen öppnar en väg bort från den kluvenhet som finns mellan å ena sidan lönesättande samtal som bygger på en verksamhetsnära dialog, å andra sidan traditionell förhandling som utgår från andra sätt att komma överens. Erfarenheten är också att den traditionella förhandlingen i sig väcker förhoppningar om annan bedömning.</a:t>
            </a:r>
          </a:p>
          <a:p>
            <a:endParaRPr lang="sv-SE" dirty="0"/>
          </a:p>
          <a:p>
            <a:r>
              <a:rPr lang="sv-SE" dirty="0"/>
              <a:t>Skulle trots alla insatser ingen överenskommelse nås är det ett arbetsgivaransvar att fastställa lönen.</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10</a:t>
            </a:fld>
            <a:endParaRPr lang="sv-SE"/>
          </a:p>
        </p:txBody>
      </p:sp>
    </p:spTree>
    <p:extLst>
      <p:ext uri="{BB962C8B-B14F-4D97-AF65-F5344CB8AC3E}">
        <p14:creationId xmlns:p14="http://schemas.microsoft.com/office/powerpoint/2010/main" val="3672861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lönebildningsarbetet är slutfört gör lokala parter en gemensam avstämning. Den syftar till att följa upp att arbetet fungerat enligt avtalets intentioner och enligt den planering man kommit överens om i förberedelserna. Avstämningen möjliggör för lokala parter att utveckla och förbättra processen mot bakgrund av tidigare års erfarenheter. För att utveckla lönebildningen är det viktigt att ta tillvara de erfarenheter som görs när lönerevisionerna genomförs. </a:t>
            </a:r>
          </a:p>
          <a:p>
            <a:endParaRPr lang="sv-SE" dirty="0"/>
          </a:p>
          <a:p>
            <a:r>
              <a:rPr lang="sv-SE" dirty="0"/>
              <a:t>Lönebildning är en ständigt pågående process. Förändringar kan behöva göras stegvis vid flera revisioner. Därför ska den årliga lönerevisionen inte ses som en isolerad händelse utan som en del i ett större sammanhang. Det kan ta flera år att genomföra strukturella förändringar, liksom utveckla löneprocessen. </a:t>
            </a:r>
          </a:p>
          <a:p>
            <a:endParaRPr lang="sv-SE" dirty="0"/>
          </a:p>
          <a:p>
            <a:r>
              <a:rPr lang="sv-SE" dirty="0"/>
              <a:t>Som parter behöver man tänka långsiktigt. Ansvarstagande och väl förberedda parter, en väl fungerande partsrelation med ömsesidig förståelse för respektive parts roll och ansvar, samt en väl fungerande samverkan, är grundläggande förutsättningar för ett gott lönebildningsarbete.</a:t>
            </a:r>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11</a:t>
            </a:fld>
            <a:endParaRPr lang="sv-SE"/>
          </a:p>
        </p:txBody>
      </p:sp>
    </p:spTree>
    <p:extLst>
      <p:ext uri="{BB962C8B-B14F-4D97-AF65-F5344CB8AC3E}">
        <p14:creationId xmlns:p14="http://schemas.microsoft.com/office/powerpoint/2010/main" val="77191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Saco-S och Arbetsgivaverket arbetar kontinuerligt med att utveckla RALS 2010-T samt med att ta fram stödmaterial. Det har skett genom flera utvärderingar av tillämpningen av avtalet men också genom framtagande av en gemensam kommentar av avtalet. Det har även genomförts partsgemensamma seminarier i Partsrådets regi där fokus har varit att stödja lokala parter i deras arbete med lokal lönebildning.</a:t>
            </a:r>
          </a:p>
          <a:p>
            <a:endParaRPr lang="sv-SE" dirty="0"/>
          </a:p>
          <a:p>
            <a:r>
              <a:rPr lang="sv-SE" dirty="0"/>
              <a:t>Syftet med detta inspirationsmaterial är att sätta fokus på dialogen mellan lokala parter.  Avtalet förutsätter att lokala parter förbereder sig väl, både var för sig och gemensamt, och tar sig tid att diskutera de frågeställningar som vi kommer att gå igenom idag. </a:t>
            </a:r>
          </a:p>
          <a:p>
            <a:endParaRPr lang="sv-SE" dirty="0"/>
          </a:p>
          <a:p>
            <a:r>
              <a:rPr lang="sv-SE" dirty="0"/>
              <a:t>Materialet är tänkt att bidra till ett långsiktigt strategiskt lönebildningsarbete som stödjer både verksamhet och medarbetare.</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2</a:t>
            </a:fld>
            <a:endParaRPr lang="sv-SE"/>
          </a:p>
        </p:txBody>
      </p:sp>
    </p:spTree>
    <p:extLst>
      <p:ext uri="{BB962C8B-B14F-4D97-AF65-F5344CB8AC3E}">
        <p14:creationId xmlns:p14="http://schemas.microsoft.com/office/powerpoint/2010/main" val="363311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Centrala parter har konstaterat att följande utgångspunkter gäller för den lokala lönebildningen:</a:t>
            </a:r>
          </a:p>
          <a:p>
            <a:r>
              <a:rPr lang="sv-SE" i="1" dirty="0"/>
              <a:t>Lönebildning och lönesättning ska medverka till att målen för verksamheten uppnås och att verksamheten bedrivs effektivt och rationellt. Lönebildningen och lönesättningen ska också vara kopplad till verksamhetens resultat. En avgörande förutsättning för en effektiv och väl fungerande verksamhet är att arbetsgivaren kan </a:t>
            </a:r>
            <a:r>
              <a:rPr lang="sv-SE" b="1" i="1" dirty="0"/>
              <a:t>rekrytera, motivera, utveckla </a:t>
            </a:r>
            <a:r>
              <a:rPr lang="sv-SE" i="1" dirty="0"/>
              <a:t>och behålla arbetstagare med sådan kompetens som behövs på kort och lång sikt. Lönesättningen är ett instrument för att säkerställa detta och ska stimulera till engagemang och utveckling i arbetet </a:t>
            </a:r>
            <a:r>
              <a:rPr lang="sv-SE" b="1" i="1" dirty="0"/>
              <a:t>(5 § RALS-T). </a:t>
            </a:r>
          </a:p>
          <a:p>
            <a:endParaRPr lang="en-GB" dirty="0"/>
          </a:p>
          <a:p>
            <a:r>
              <a:rPr lang="en-GB" dirty="0"/>
              <a:t>Det </a:t>
            </a:r>
            <a:r>
              <a:rPr lang="sv-SE" noProof="0" dirty="0"/>
              <a:t>är</a:t>
            </a:r>
            <a:r>
              <a:rPr lang="en-GB" dirty="0"/>
              <a:t> </a:t>
            </a:r>
            <a:r>
              <a:rPr lang="sv-SE" noProof="0" dirty="0"/>
              <a:t>viktigt</a:t>
            </a:r>
            <a:r>
              <a:rPr lang="en-GB" dirty="0"/>
              <a:t> </a:t>
            </a:r>
            <a:r>
              <a:rPr lang="en-GB" dirty="0" err="1"/>
              <a:t>att</a:t>
            </a:r>
            <a:r>
              <a:rPr lang="en-GB" dirty="0"/>
              <a:t> </a:t>
            </a:r>
            <a:r>
              <a:rPr lang="en-GB" dirty="0" err="1"/>
              <a:t>lönebildningen</a:t>
            </a:r>
            <a:r>
              <a:rPr lang="en-GB" dirty="0"/>
              <a:t> </a:t>
            </a:r>
            <a:r>
              <a:rPr lang="en-GB" dirty="0" err="1"/>
              <a:t>betraktas</a:t>
            </a:r>
            <a:r>
              <a:rPr lang="en-GB" dirty="0"/>
              <a:t> </a:t>
            </a:r>
            <a:r>
              <a:rPr lang="en-GB" dirty="0" err="1"/>
              <a:t>som</a:t>
            </a:r>
            <a:r>
              <a:rPr lang="en-GB" dirty="0"/>
              <a:t> det </a:t>
            </a:r>
            <a:r>
              <a:rPr lang="en-GB" dirty="0" err="1"/>
              <a:t>verktyg</a:t>
            </a:r>
            <a:r>
              <a:rPr lang="en-GB" dirty="0"/>
              <a:t> det </a:t>
            </a:r>
            <a:r>
              <a:rPr lang="en-GB" dirty="0" err="1"/>
              <a:t>är</a:t>
            </a:r>
            <a:r>
              <a:rPr lang="en-GB" dirty="0"/>
              <a:t> </a:t>
            </a:r>
            <a:r>
              <a:rPr lang="en-GB" dirty="0" err="1"/>
              <a:t>tänkt</a:t>
            </a:r>
            <a:r>
              <a:rPr lang="en-GB" dirty="0"/>
              <a:t> </a:t>
            </a:r>
            <a:r>
              <a:rPr lang="en-GB" dirty="0" err="1"/>
              <a:t>att</a:t>
            </a:r>
            <a:r>
              <a:rPr lang="en-GB" dirty="0"/>
              <a:t> </a:t>
            </a:r>
            <a:r>
              <a:rPr lang="en-GB" dirty="0" err="1"/>
              <a:t>vara</a:t>
            </a:r>
            <a:r>
              <a:rPr lang="en-GB" dirty="0"/>
              <a:t> för </a:t>
            </a:r>
            <a:r>
              <a:rPr lang="en-GB" dirty="0" err="1"/>
              <a:t>att</a:t>
            </a:r>
            <a:r>
              <a:rPr lang="en-GB" dirty="0"/>
              <a:t> </a:t>
            </a:r>
            <a:r>
              <a:rPr lang="en-GB" dirty="0" err="1"/>
              <a:t>kunna</a:t>
            </a:r>
            <a:r>
              <a:rPr lang="en-GB" dirty="0"/>
              <a:t> </a:t>
            </a:r>
            <a:r>
              <a:rPr lang="en-GB" dirty="0" err="1"/>
              <a:t>användas</a:t>
            </a:r>
            <a:r>
              <a:rPr lang="en-GB" dirty="0"/>
              <a:t> för </a:t>
            </a:r>
            <a:r>
              <a:rPr lang="en-GB" dirty="0" err="1"/>
              <a:t>styrning</a:t>
            </a:r>
            <a:r>
              <a:rPr lang="en-GB" dirty="0"/>
              <a:t>  </a:t>
            </a:r>
            <a:r>
              <a:rPr lang="en-GB" dirty="0" err="1"/>
              <a:t>och</a:t>
            </a:r>
            <a:r>
              <a:rPr lang="en-GB" dirty="0"/>
              <a:t> </a:t>
            </a:r>
            <a:r>
              <a:rPr lang="en-GB" dirty="0" err="1"/>
              <a:t>utveckling</a:t>
            </a:r>
            <a:r>
              <a:rPr lang="en-GB" dirty="0"/>
              <a:t> </a:t>
            </a:r>
            <a:r>
              <a:rPr lang="en-GB" dirty="0" err="1"/>
              <a:t>av</a:t>
            </a:r>
            <a:r>
              <a:rPr lang="en-GB" dirty="0"/>
              <a:t> </a:t>
            </a:r>
            <a:r>
              <a:rPr lang="en-GB" dirty="0" err="1"/>
              <a:t>verksamheten</a:t>
            </a:r>
            <a:r>
              <a:rPr lang="en-GB" dirty="0"/>
              <a:t>. </a:t>
            </a:r>
          </a:p>
          <a:p>
            <a:endParaRPr lang="en-GB" dirty="0"/>
          </a:p>
          <a:p>
            <a:r>
              <a:rPr lang="en-GB" dirty="0"/>
              <a:t>En </a:t>
            </a:r>
            <a:r>
              <a:rPr lang="en-GB" dirty="0" err="1"/>
              <a:t>avgörande</a:t>
            </a:r>
            <a:r>
              <a:rPr lang="en-GB" dirty="0"/>
              <a:t> </a:t>
            </a:r>
            <a:r>
              <a:rPr lang="en-GB" dirty="0" err="1"/>
              <a:t>faktor</a:t>
            </a:r>
            <a:r>
              <a:rPr lang="en-GB" dirty="0"/>
              <a:t> för </a:t>
            </a:r>
            <a:r>
              <a:rPr lang="en-GB" dirty="0" err="1"/>
              <a:t>att</a:t>
            </a:r>
            <a:r>
              <a:rPr lang="en-GB" dirty="0"/>
              <a:t> </a:t>
            </a:r>
            <a:r>
              <a:rPr lang="en-GB" dirty="0" err="1"/>
              <a:t>lönebildningen</a:t>
            </a:r>
            <a:r>
              <a:rPr lang="en-GB" dirty="0"/>
              <a:t> ska </a:t>
            </a:r>
            <a:r>
              <a:rPr lang="en-GB" dirty="0" err="1"/>
              <a:t>gynna</a:t>
            </a:r>
            <a:r>
              <a:rPr lang="en-GB" dirty="0"/>
              <a:t> </a:t>
            </a:r>
            <a:r>
              <a:rPr lang="en-GB" dirty="0" err="1"/>
              <a:t>både</a:t>
            </a:r>
            <a:r>
              <a:rPr lang="en-GB" dirty="0"/>
              <a:t> </a:t>
            </a:r>
            <a:r>
              <a:rPr lang="en-GB" dirty="0" err="1"/>
              <a:t>verksamheten</a:t>
            </a:r>
            <a:r>
              <a:rPr lang="en-GB" dirty="0"/>
              <a:t> </a:t>
            </a:r>
            <a:r>
              <a:rPr lang="en-GB" dirty="0" err="1"/>
              <a:t>och</a:t>
            </a:r>
            <a:r>
              <a:rPr lang="en-GB" dirty="0"/>
              <a:t> </a:t>
            </a:r>
            <a:r>
              <a:rPr lang="en-GB" dirty="0" err="1"/>
              <a:t>medarbetarna</a:t>
            </a:r>
            <a:r>
              <a:rPr lang="en-GB" dirty="0"/>
              <a:t> </a:t>
            </a:r>
            <a:r>
              <a:rPr lang="en-GB" dirty="0" err="1"/>
              <a:t>är</a:t>
            </a:r>
            <a:r>
              <a:rPr lang="en-GB" dirty="0"/>
              <a:t> </a:t>
            </a:r>
            <a:r>
              <a:rPr lang="en-GB" dirty="0" err="1"/>
              <a:t>att</a:t>
            </a:r>
            <a:r>
              <a:rPr lang="en-GB" dirty="0"/>
              <a:t> </a:t>
            </a:r>
            <a:r>
              <a:rPr lang="en-GB" dirty="0" err="1"/>
              <a:t>lönen</a:t>
            </a:r>
            <a:r>
              <a:rPr lang="en-GB" dirty="0"/>
              <a:t> </a:t>
            </a:r>
            <a:r>
              <a:rPr lang="en-GB" dirty="0" err="1"/>
              <a:t>har</a:t>
            </a:r>
            <a:r>
              <a:rPr lang="en-GB" dirty="0"/>
              <a:t> </a:t>
            </a:r>
            <a:r>
              <a:rPr lang="en-GB" dirty="0" err="1"/>
              <a:t>en</a:t>
            </a:r>
            <a:r>
              <a:rPr lang="en-GB" dirty="0"/>
              <a:t> </a:t>
            </a:r>
            <a:r>
              <a:rPr lang="en-GB" dirty="0" err="1"/>
              <a:t>koppling</a:t>
            </a:r>
            <a:r>
              <a:rPr lang="en-GB" dirty="0"/>
              <a:t> till </a:t>
            </a:r>
            <a:r>
              <a:rPr lang="en-GB" dirty="0" err="1"/>
              <a:t>verksamhetens</a:t>
            </a:r>
            <a:r>
              <a:rPr lang="en-GB" dirty="0"/>
              <a:t> </a:t>
            </a:r>
            <a:r>
              <a:rPr lang="en-GB" dirty="0" err="1"/>
              <a:t>mål</a:t>
            </a:r>
            <a:r>
              <a:rPr lang="en-GB" dirty="0"/>
              <a:t> </a:t>
            </a:r>
            <a:r>
              <a:rPr lang="en-GB" dirty="0" err="1"/>
              <a:t>och</a:t>
            </a:r>
            <a:r>
              <a:rPr lang="en-GB" dirty="0"/>
              <a:t> </a:t>
            </a:r>
            <a:r>
              <a:rPr lang="en-GB" dirty="0" err="1"/>
              <a:t>resultat</a:t>
            </a:r>
            <a:r>
              <a:rPr lang="en-GB" dirty="0"/>
              <a:t>, bade på </a:t>
            </a:r>
            <a:r>
              <a:rPr lang="en-GB" dirty="0" err="1"/>
              <a:t>organisatorisk</a:t>
            </a:r>
            <a:r>
              <a:rPr lang="en-GB" dirty="0"/>
              <a:t> </a:t>
            </a:r>
            <a:r>
              <a:rPr lang="en-GB" dirty="0" err="1"/>
              <a:t>och</a:t>
            </a:r>
            <a:r>
              <a:rPr lang="en-GB" dirty="0"/>
              <a:t> på </a:t>
            </a:r>
            <a:r>
              <a:rPr lang="en-GB" dirty="0" err="1"/>
              <a:t>individuell</a:t>
            </a:r>
            <a:r>
              <a:rPr lang="en-GB" dirty="0"/>
              <a:t> </a:t>
            </a:r>
            <a:r>
              <a:rPr lang="en-GB" dirty="0" err="1"/>
              <a:t>nivå</a:t>
            </a:r>
            <a:r>
              <a:rPr lang="en-GB" dirty="0"/>
              <a:t>.</a:t>
            </a:r>
          </a:p>
          <a:p>
            <a:endParaRPr lang="en-GB" dirty="0"/>
          </a:p>
          <a:p>
            <a:r>
              <a:rPr lang="en-GB" dirty="0"/>
              <a:t>För </a:t>
            </a:r>
            <a:r>
              <a:rPr lang="en-GB" dirty="0" err="1"/>
              <a:t>att</a:t>
            </a:r>
            <a:r>
              <a:rPr lang="en-GB" dirty="0"/>
              <a:t> den </a:t>
            </a:r>
            <a:r>
              <a:rPr lang="en-GB" dirty="0" err="1"/>
              <a:t>lokala</a:t>
            </a:r>
            <a:r>
              <a:rPr lang="en-GB" dirty="0"/>
              <a:t> </a:t>
            </a:r>
            <a:r>
              <a:rPr lang="en-GB" dirty="0" err="1"/>
              <a:t>lönebildningen</a:t>
            </a:r>
            <a:r>
              <a:rPr lang="en-GB" dirty="0"/>
              <a:t> ska </a:t>
            </a:r>
            <a:r>
              <a:rPr lang="en-GB" dirty="0" err="1"/>
              <a:t>kunna</a:t>
            </a:r>
            <a:r>
              <a:rPr lang="en-GB" dirty="0"/>
              <a:t> </a:t>
            </a:r>
            <a:r>
              <a:rPr lang="en-GB" dirty="0" err="1"/>
              <a:t>utgöra</a:t>
            </a:r>
            <a:r>
              <a:rPr lang="en-GB" dirty="0"/>
              <a:t> </a:t>
            </a:r>
            <a:r>
              <a:rPr lang="en-GB" dirty="0" err="1"/>
              <a:t>ett</a:t>
            </a:r>
            <a:r>
              <a:rPr lang="en-GB" dirty="0"/>
              <a:t> </a:t>
            </a:r>
            <a:r>
              <a:rPr lang="en-GB" dirty="0" err="1"/>
              <a:t>strategiskt</a:t>
            </a:r>
            <a:r>
              <a:rPr lang="en-GB" dirty="0"/>
              <a:t> instrument </a:t>
            </a:r>
            <a:r>
              <a:rPr lang="en-GB" dirty="0" err="1"/>
              <a:t>som</a:t>
            </a:r>
            <a:r>
              <a:rPr lang="en-GB" dirty="0"/>
              <a:t> </a:t>
            </a:r>
            <a:r>
              <a:rPr lang="en-GB" dirty="0" err="1"/>
              <a:t>syftar</a:t>
            </a:r>
            <a:r>
              <a:rPr lang="en-GB" dirty="0"/>
              <a:t> till </a:t>
            </a:r>
            <a:r>
              <a:rPr lang="en-GB" dirty="0" err="1"/>
              <a:t>att</a:t>
            </a:r>
            <a:r>
              <a:rPr lang="en-GB" dirty="0"/>
              <a:t> </a:t>
            </a:r>
            <a:r>
              <a:rPr lang="en-GB" dirty="0" err="1"/>
              <a:t>nå</a:t>
            </a:r>
            <a:r>
              <a:rPr lang="en-GB" dirty="0"/>
              <a:t> </a:t>
            </a:r>
            <a:r>
              <a:rPr lang="en-GB" dirty="0" err="1"/>
              <a:t>verksamhetens</a:t>
            </a:r>
            <a:r>
              <a:rPr lang="en-GB" dirty="0"/>
              <a:t> </a:t>
            </a:r>
            <a:r>
              <a:rPr lang="en-GB" dirty="0" err="1"/>
              <a:t>mål</a:t>
            </a:r>
            <a:r>
              <a:rPr lang="en-GB" dirty="0"/>
              <a:t> </a:t>
            </a:r>
            <a:r>
              <a:rPr lang="en-GB" dirty="0" err="1"/>
              <a:t>och</a:t>
            </a:r>
            <a:r>
              <a:rPr lang="en-GB" dirty="0"/>
              <a:t> </a:t>
            </a:r>
            <a:r>
              <a:rPr lang="en-GB" dirty="0" err="1"/>
              <a:t>resultat</a:t>
            </a:r>
            <a:r>
              <a:rPr lang="en-GB" dirty="0"/>
              <a:t> </a:t>
            </a:r>
            <a:r>
              <a:rPr lang="en-GB" dirty="0" err="1"/>
              <a:t>behöver</a:t>
            </a:r>
            <a:r>
              <a:rPr lang="en-GB" dirty="0"/>
              <a:t> den </a:t>
            </a:r>
            <a:r>
              <a:rPr lang="en-GB" dirty="0" err="1"/>
              <a:t>innehålla</a:t>
            </a:r>
            <a:r>
              <a:rPr lang="en-GB" dirty="0"/>
              <a:t> </a:t>
            </a:r>
            <a:r>
              <a:rPr lang="en-GB" dirty="0" err="1"/>
              <a:t>både</a:t>
            </a:r>
            <a:r>
              <a:rPr lang="en-GB" dirty="0"/>
              <a:t> </a:t>
            </a:r>
            <a:r>
              <a:rPr lang="en-GB" dirty="0" err="1"/>
              <a:t>ett</a:t>
            </a:r>
            <a:r>
              <a:rPr lang="en-GB" dirty="0"/>
              <a:t> </a:t>
            </a:r>
            <a:r>
              <a:rPr lang="en-GB" dirty="0" err="1"/>
              <a:t>kortsiktigt</a:t>
            </a:r>
            <a:r>
              <a:rPr lang="en-GB" dirty="0"/>
              <a:t> </a:t>
            </a:r>
            <a:r>
              <a:rPr lang="en-GB" dirty="0" err="1"/>
              <a:t>och</a:t>
            </a:r>
            <a:r>
              <a:rPr lang="en-GB" dirty="0"/>
              <a:t> </a:t>
            </a:r>
            <a:r>
              <a:rPr lang="en-GB" dirty="0" err="1"/>
              <a:t>långsiktigt</a:t>
            </a:r>
            <a:r>
              <a:rPr lang="en-GB" dirty="0"/>
              <a:t> </a:t>
            </a:r>
            <a:r>
              <a:rPr lang="en-GB" dirty="0" err="1"/>
              <a:t>perspektiv</a:t>
            </a:r>
            <a:r>
              <a:rPr lang="en-GB" dirty="0"/>
              <a:t>.</a:t>
            </a:r>
          </a:p>
          <a:p>
            <a:endParaRPr lang="en-GB" dirty="0"/>
          </a:p>
          <a:p>
            <a:r>
              <a:rPr lang="en-GB" b="1" dirty="0"/>
              <a:t>De </a:t>
            </a:r>
            <a:r>
              <a:rPr lang="en-GB" b="1" dirty="0" err="1"/>
              <a:t>presenterade</a:t>
            </a:r>
            <a:r>
              <a:rPr lang="en-GB" b="1" dirty="0"/>
              <a:t> </a:t>
            </a:r>
            <a:r>
              <a:rPr lang="en-GB" b="1" dirty="0" err="1"/>
              <a:t>punktsatserna</a:t>
            </a:r>
            <a:r>
              <a:rPr lang="en-GB" b="1" dirty="0"/>
              <a:t> </a:t>
            </a:r>
            <a:r>
              <a:rPr lang="en-GB" b="1" dirty="0" err="1"/>
              <a:t>kan</a:t>
            </a:r>
            <a:r>
              <a:rPr lang="en-GB" b="1" dirty="0"/>
              <a:t> </a:t>
            </a:r>
            <a:r>
              <a:rPr lang="en-GB" b="1" dirty="0" err="1"/>
              <a:t>utgöra</a:t>
            </a:r>
            <a:r>
              <a:rPr lang="en-GB" b="1" dirty="0"/>
              <a:t> </a:t>
            </a:r>
            <a:r>
              <a:rPr lang="en-GB" b="1" dirty="0" err="1"/>
              <a:t>grunden</a:t>
            </a:r>
            <a:r>
              <a:rPr lang="en-GB" b="1" dirty="0"/>
              <a:t> för </a:t>
            </a:r>
            <a:r>
              <a:rPr lang="en-GB" b="1" dirty="0" err="1"/>
              <a:t>en</a:t>
            </a:r>
            <a:r>
              <a:rPr lang="en-GB" b="1" dirty="0"/>
              <a:t> </a:t>
            </a:r>
            <a:r>
              <a:rPr lang="en-GB" b="1" dirty="0" err="1"/>
              <a:t>diskussion</a:t>
            </a:r>
            <a:r>
              <a:rPr lang="en-GB" b="1" dirty="0"/>
              <a:t> </a:t>
            </a:r>
            <a:r>
              <a:rPr lang="en-GB" b="1" dirty="0" err="1"/>
              <a:t>eller</a:t>
            </a:r>
            <a:r>
              <a:rPr lang="en-GB" b="1" dirty="0"/>
              <a:t> </a:t>
            </a:r>
            <a:r>
              <a:rPr lang="en-GB" b="1" dirty="0" err="1"/>
              <a:t>inspirera</a:t>
            </a:r>
            <a:r>
              <a:rPr lang="en-GB" b="1" dirty="0"/>
              <a:t> </a:t>
            </a:r>
            <a:r>
              <a:rPr lang="en-GB" b="1" dirty="0" err="1"/>
              <a:t>lokala</a:t>
            </a:r>
            <a:r>
              <a:rPr lang="en-GB" b="1" dirty="0"/>
              <a:t> </a:t>
            </a:r>
            <a:r>
              <a:rPr lang="en-GB" b="1" dirty="0" err="1"/>
              <a:t>parter</a:t>
            </a:r>
            <a:r>
              <a:rPr lang="en-GB" b="1" dirty="0"/>
              <a:t> </a:t>
            </a:r>
            <a:r>
              <a:rPr lang="en-GB" b="1" dirty="0" err="1"/>
              <a:t>att</a:t>
            </a:r>
            <a:r>
              <a:rPr lang="en-GB" b="1" dirty="0"/>
              <a:t> </a:t>
            </a:r>
            <a:r>
              <a:rPr lang="en-GB" b="1" dirty="0" err="1"/>
              <a:t>formulera</a:t>
            </a:r>
            <a:r>
              <a:rPr lang="en-GB" b="1" dirty="0"/>
              <a:t> </a:t>
            </a:r>
            <a:r>
              <a:rPr lang="en-GB" b="1" dirty="0" err="1"/>
              <a:t>egna</a:t>
            </a:r>
            <a:r>
              <a:rPr lang="en-GB" b="1" dirty="0"/>
              <a:t> </a:t>
            </a:r>
            <a:r>
              <a:rPr lang="en-GB" b="1" dirty="0" err="1"/>
              <a:t>analysfrågor</a:t>
            </a:r>
            <a:r>
              <a:rPr lang="en-GB" b="1" dirty="0"/>
              <a:t>.</a:t>
            </a:r>
          </a:p>
          <a:p>
            <a:endParaRPr lang="en-GB" b="1" dirty="0"/>
          </a:p>
          <a:p>
            <a:r>
              <a:rPr lang="en-GB" b="0" dirty="0" err="1"/>
              <a:t>Hänvisa</a:t>
            </a:r>
            <a:r>
              <a:rPr lang="en-GB" b="0" dirty="0"/>
              <a:t> </a:t>
            </a:r>
            <a:r>
              <a:rPr lang="en-GB" b="0" dirty="0" err="1"/>
              <a:t>gärna</a:t>
            </a:r>
            <a:r>
              <a:rPr lang="en-GB" b="0" dirty="0"/>
              <a:t> till </a:t>
            </a:r>
            <a:r>
              <a:rPr lang="en-GB" b="0" dirty="0" err="1"/>
              <a:t>Statistikstödet</a:t>
            </a:r>
            <a:r>
              <a:rPr lang="en-GB" b="0" dirty="0"/>
              <a:t> </a:t>
            </a:r>
            <a:r>
              <a:rPr lang="en-GB" b="0" dirty="0" err="1"/>
              <a:t>som</a:t>
            </a:r>
            <a:r>
              <a:rPr lang="en-GB" b="0" dirty="0"/>
              <a:t> </a:t>
            </a:r>
            <a:r>
              <a:rPr lang="en-GB" b="0" dirty="0" err="1"/>
              <a:t>finns</a:t>
            </a:r>
            <a:r>
              <a:rPr lang="en-GB" b="0" dirty="0"/>
              <a:t> på Saco-S </a:t>
            </a:r>
            <a:r>
              <a:rPr lang="en-GB" b="0" dirty="0" err="1"/>
              <a:t>sida</a:t>
            </a:r>
            <a:r>
              <a:rPr lang="en-GB" b="0" dirty="0"/>
              <a:t> </a:t>
            </a:r>
            <a:r>
              <a:rPr lang="en-GB" dirty="0" err="1">
                <a:hlinkClick r:id="rId3"/>
              </a:rPr>
              <a:t>Statistikstöd</a:t>
            </a:r>
            <a:r>
              <a:rPr lang="en-GB" dirty="0">
                <a:hlinkClick r:id="rId3"/>
              </a:rPr>
              <a:t> till </a:t>
            </a:r>
            <a:r>
              <a:rPr lang="en-GB" dirty="0" err="1">
                <a:hlinkClick r:id="rId3"/>
              </a:rPr>
              <a:t>förtroendevalda</a:t>
            </a:r>
            <a:r>
              <a:rPr lang="en-GB" dirty="0">
                <a:hlinkClick r:id="rId3"/>
              </a:rPr>
              <a:t> - Saco</a:t>
            </a:r>
            <a:endParaRPr lang="en-GB" b="1"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3</a:t>
            </a:fld>
            <a:endParaRPr lang="sv-SE"/>
          </a:p>
        </p:txBody>
      </p:sp>
    </p:spTree>
    <p:extLst>
      <p:ext uri="{BB962C8B-B14F-4D97-AF65-F5344CB8AC3E}">
        <p14:creationId xmlns:p14="http://schemas.microsoft.com/office/powerpoint/2010/main" val="117486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Arbetsgivarverket och Saco-S 2010 tecknade RALS-T, var syftet att skapa förutsättningar för en strategisk lokal lönebildning. </a:t>
            </a:r>
          </a:p>
          <a:p>
            <a:endParaRPr lang="sv-SE" dirty="0"/>
          </a:p>
          <a:p>
            <a:r>
              <a:rPr lang="sv-SE" dirty="0"/>
              <a:t>Lokala parter skulle inte störas av regelbundet återkommande centrala förhandlingar, utan ges förutsättningar att arbeta långsiktigt och utifrån behov och förutsättningar i den egna verksamheten. Det unika med RALS-T är just detta. Avtalet löper tills vidare och erbjuder stort utrymme för lokala parter att utveckla en lönebildning väl anpassad till den egna verksamheten. RALS 2010-T saknar alla former av centralt fastställda nivåer för löneförändringar. Det är en viktig komponent för en långsiktig lönebildning. Avtalet bygger istället på varje enskild verksamhets behov, ekonomiska förutsättningar och åstadkomna resultat. Det innebär att den lokala lönebildningen tar sin utgångspunkt i respektive verksamhet och den låter sig inte styras av löneökningsutrymme som fastställts utanför verksamheten. Därmed möjliggör RALS 2010-T en lokal lönebildning som ser lönen som en investering i verksamhetens och medarbetares goda resultat.</a:t>
            </a:r>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4</a:t>
            </a:fld>
            <a:endParaRPr lang="sv-SE"/>
          </a:p>
        </p:txBody>
      </p:sp>
    </p:spTree>
    <p:extLst>
      <p:ext uri="{BB962C8B-B14F-4D97-AF65-F5344CB8AC3E}">
        <p14:creationId xmlns:p14="http://schemas.microsoft.com/office/powerpoint/2010/main" val="368667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En arbetstagares lön ska bestämmas utifrån sakliga grunder såsom ansvar, arbetsuppgifternas svårighetsgrad och övriga krav som är förenade med arbetsuppgifterna, samt arbetstagarens skicklighet och resultat i förhållande till verksamhetsmålen. Därför ska lönen vara individuell och differentierad </a:t>
            </a:r>
            <a:r>
              <a:rPr lang="sv-SE" b="1" dirty="0"/>
              <a:t>(5§ RALS 2010-T)</a:t>
            </a:r>
          </a:p>
          <a:p>
            <a:endParaRPr lang="sv-SE" b="1" dirty="0"/>
          </a:p>
          <a:p>
            <a:r>
              <a:rPr lang="sv-SE" b="0" dirty="0"/>
              <a:t>Frågeställningarna som kan lyftas i denna del ser ni i bilden. Arbetsgivarens lönepolitik ska uttrycka myndighetens syfte och mål med den lokala lönebildningen. </a:t>
            </a:r>
          </a:p>
          <a:p>
            <a:endParaRPr lang="sv-SE" b="0" dirty="0"/>
          </a:p>
          <a:p>
            <a:r>
              <a:rPr lang="sv-SE" dirty="0"/>
              <a:t>Ett sätt att utveckla den lönepolitiska medvetenheten i verksamheten och ytterligare stärka kopplingen mellan verksamhetens mål och individens resultat är att myndighetsledningen och cheferna regelbundet diskuterar vad man vill åstadkomma med lönebildningen. På så sätt blir alla lönesättande chefer naturligt bärare av lönepolitiken och den lokala lönebildningen kan bli ett kraftfullt verktyg för den strategiska verksamhetsutvecklingen</a:t>
            </a:r>
            <a:r>
              <a:rPr lang="sv-SE" b="0" dirty="0"/>
              <a:t>.</a:t>
            </a:r>
          </a:p>
          <a:p>
            <a:endParaRPr lang="sv-SE" b="0" dirty="0"/>
          </a:p>
          <a:p>
            <a:r>
              <a:rPr lang="sv-SE" b="0" dirty="0"/>
              <a:t>Saco-S roll blir att lyfta och säkerställa att alla medarbetare känner till lönepolitiken och att det finns förutsättningar för dialog mellan chef och medarbetare. I detta arbete ska Saco-S lönepolitik vara ett stöd.</a:t>
            </a:r>
            <a:endParaRPr lang="en-GB" b="0"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5</a:t>
            </a:fld>
            <a:endParaRPr lang="sv-SE"/>
          </a:p>
        </p:txBody>
      </p:sp>
    </p:spTree>
    <p:extLst>
      <p:ext uri="{BB962C8B-B14F-4D97-AF65-F5344CB8AC3E}">
        <p14:creationId xmlns:p14="http://schemas.microsoft.com/office/powerpoint/2010/main" val="1180556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ni inte redan arbetar på detta sätt lokalt så är det av största vikt att koppla ihop löneprocessen med verksamhetsprocesserna.</a:t>
            </a:r>
          </a:p>
          <a:p>
            <a:endParaRPr lang="sv-SE" dirty="0"/>
          </a:p>
          <a:p>
            <a:r>
              <a:rPr lang="sv-SE" dirty="0"/>
              <a:t>En väl fungerande löneprocess knyter på ett naturligt sätt an till arbetsgivarens verksamhetsplanering och uppföljning av mål, resultat och ekonomi. Lokala parter har möjlighet att verksamhetsanpassa den lokala lönebildningen genom att exempelvis träffa överenskommelse om ett annat revisionsdatum. Det kan finnas skäl för lokala parter att också komma överens om och beskriva den lokala löneprocessens olika faser (förberedelser, genomförande och uppföljning) och tydliggöra vad som görs och när det görs i förhållande till arbetsgivarens styrprocess.</a:t>
            </a:r>
          </a:p>
          <a:p>
            <a:endParaRPr lang="sv-SE" dirty="0"/>
          </a:p>
          <a:p>
            <a:r>
              <a:rPr lang="sv-SE" dirty="0"/>
              <a:t>Genom att teckna lokala RALS avtal kan ni lokala parter på ett bättre sätt stödja en lokala lönebildningsprocessen.</a:t>
            </a:r>
          </a:p>
          <a:p>
            <a:endParaRPr lang="sv-SE" dirty="0"/>
          </a:p>
          <a:p>
            <a:r>
              <a:rPr lang="sv-SE" dirty="0"/>
              <a:t>Med fördel bör ett </a:t>
            </a:r>
            <a:r>
              <a:rPr lang="sv-SE" dirty="0" err="1"/>
              <a:t>årshjul</a:t>
            </a:r>
            <a:r>
              <a:rPr lang="sv-SE" dirty="0"/>
              <a:t> tas fram där det tydligt framgår hur olika delar hänger ihop.</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6</a:t>
            </a:fld>
            <a:endParaRPr lang="sv-SE"/>
          </a:p>
        </p:txBody>
      </p:sp>
    </p:spTree>
    <p:extLst>
      <p:ext uri="{BB962C8B-B14F-4D97-AF65-F5344CB8AC3E}">
        <p14:creationId xmlns:p14="http://schemas.microsoft.com/office/powerpoint/2010/main" val="183950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arbeta långsiktigt med lönebildningen är något som lokala parter har uppfattas som svårt. Detta har kommit fram i flera partsgemensamma utvärderingar av tillämpningen av avtalet. En bra utgångspunkt är att ta avstamp i de inledande analysfrågorna som utgör grunden för det lokala lönebildningsarbetet.</a:t>
            </a:r>
          </a:p>
          <a:p>
            <a:endParaRPr lang="sv-SE" dirty="0"/>
          </a:p>
          <a:p>
            <a:r>
              <a:rPr lang="sv-SE" dirty="0"/>
              <a:t>Resultatet av analysen utgör ett bra underlag för eventuella beslut om förändringar av inriktningen av lönepolitiken och/eller förändringar av befintliga lönestrukturer på kort och lång sikt. När ett sådant underlag finns ger tillsvidareavtalet RALS 2010-T de avtalsmässiga förutsättningarna för lokala parter att arbeta under en längre tidsperiod med de behov som identifierats. Med ett långsiktigt perspektiv kan parterna bottna såväl i verksamhetens inriktning som vilken kompetens som behövs inom verksamheten på kort och lång sikt. Detta lägger en bra grund för lönerevisionen. När förändringar sker i verksamheten kan också lönepolitiken behöva justeras utifrån de nya förutsättningarna.</a:t>
            </a:r>
          </a:p>
          <a:p>
            <a:endParaRPr lang="sv-SE" dirty="0"/>
          </a:p>
          <a:p>
            <a:r>
              <a:rPr lang="sv-SE" dirty="0"/>
              <a:t>Genom att tänka strategisk kompetensförsörjning fångar ni in långsiktigheten.</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7</a:t>
            </a:fld>
            <a:endParaRPr lang="sv-SE"/>
          </a:p>
        </p:txBody>
      </p:sp>
    </p:spTree>
    <p:extLst>
      <p:ext uri="{BB962C8B-B14F-4D97-AF65-F5344CB8AC3E}">
        <p14:creationId xmlns:p14="http://schemas.microsoft.com/office/powerpoint/2010/main" val="1844850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Arbetsgivaren och den lokala arbetstagarorganisationen </a:t>
            </a:r>
            <a:r>
              <a:rPr lang="sv-SE" b="1" i="1" dirty="0"/>
              <a:t>ska gemensamt planera </a:t>
            </a:r>
            <a:r>
              <a:rPr lang="sv-SE" i="1" dirty="0"/>
              <a:t>hur det långsiktiga arbetet med den lokala lönebildningen ska bedrivas. Arbetet ska ha en </a:t>
            </a:r>
            <a:r>
              <a:rPr lang="sv-SE" b="1" i="1" dirty="0"/>
              <a:t>övergripande inriktning </a:t>
            </a:r>
            <a:r>
              <a:rPr lang="sv-SE" i="1" dirty="0"/>
              <a:t>och syfta till att skapa </a:t>
            </a:r>
            <a:r>
              <a:rPr lang="sv-SE" b="1" i="1" dirty="0"/>
              <a:t>en förtroendefull dialog </a:t>
            </a:r>
            <a:r>
              <a:rPr lang="sv-SE" i="1" dirty="0"/>
              <a:t>mellan parterna, präglad av öppenhet och respekt </a:t>
            </a:r>
            <a:r>
              <a:rPr lang="sv-SE" b="1" dirty="0"/>
              <a:t>(6.1 RALS 2010-T).</a:t>
            </a:r>
          </a:p>
          <a:p>
            <a:endParaRPr lang="sv-SE" b="0" dirty="0"/>
          </a:p>
          <a:p>
            <a:r>
              <a:rPr lang="sv-SE" dirty="0"/>
              <a:t>Arbetsgivaren är ansvarig för verksamhet, ekonomi och kompetensförsörjning vilka utgör grunden för den lokala lönebildningen. Inför lönerevisionen ska arbetsgivaren presentera en bild av verksamhetens mål och resultat. Arbetsgivaren ska också presentera en bild av hela verksamhetens löneläge och lönespridning. Löneavtalet ställer stora krav på dialog mellan lokala parter om ekonomiska förutsättningar, mål, resultat och behov av förändringar.</a:t>
            </a:r>
            <a:endParaRPr lang="sv-SE" b="0" dirty="0"/>
          </a:p>
          <a:p>
            <a:endParaRPr lang="sv-SE" b="0" dirty="0"/>
          </a:p>
          <a:p>
            <a:r>
              <a:rPr lang="sv-SE" dirty="0"/>
              <a:t>Nästa del av förberedelsearbetet är att var och en av parterna redovisar sin syn på förändringar av lön och andra anställningsvillkor utifrån verksamhetens krav, mål, resultat och ekonomiska förutsättningar. För att underlätta arbetet är det viktigt att arbetsgivaren, inom rimliga gränser, förser Saco-S med det underlag som efterfrågas. Varje part gör ett eget förberedelsearbete, och kommer väl förberedd in i det gemensamma arbetet. Ett framgångsrikt lokalt lönebildningsarbete förutsätter att parterna avsätter tid.</a:t>
            </a:r>
            <a:endParaRPr lang="sv-SE" b="0" dirty="0"/>
          </a:p>
          <a:p>
            <a:endParaRPr lang="sv-SE" b="0" dirty="0"/>
          </a:p>
          <a:p>
            <a:r>
              <a:rPr lang="sv-SE" b="0" dirty="0"/>
              <a:t>Inför överläggningen bör den lokala Saco-S föreningen fundera på frågorna på bilden. När det gäller detta arbete är det bra om föreningen har dokumenterat vilka frågor som lyftes vid överläggningar vid tidigare år. Framfört allt bör föreningen dokumentera på sådan sätt att det vid aktuell överläggning kan framföras önskemål om annat underlag som bör ligga till grund för det fortsatta arbetet med lönebildningen.</a:t>
            </a:r>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8</a:t>
            </a:fld>
            <a:endParaRPr lang="sv-SE"/>
          </a:p>
        </p:txBody>
      </p:sp>
    </p:spTree>
    <p:extLst>
      <p:ext uri="{BB962C8B-B14F-4D97-AF65-F5344CB8AC3E}">
        <p14:creationId xmlns:p14="http://schemas.microsoft.com/office/powerpoint/2010/main" val="3847974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viktigt att man inte tar genvägar när det gäller förberedelsearbetet och alltför snabbt går in i diskussionen om den förestående lönerevisionen. Ett noggrant genomfört arbete inför en lönerevision kan ligga till grund även för kommande års lönerevisioner.</a:t>
            </a:r>
          </a:p>
          <a:p>
            <a:endParaRPr lang="sv-SE" dirty="0"/>
          </a:p>
          <a:p>
            <a:r>
              <a:rPr lang="sv-SE" dirty="0"/>
              <a:t>Genom ett gediget förberedelsearbete kommer lönebildningen att bli en framåtriktad process som utifrån ett långsiktigt perspektiv även kan hantera behov av åtgärder som uppstår på kort sikt, utan att lokala parter tappar den långsiktiga målbilden. Genom ett långsiktigt gemensamt arbete behöver inte varje delmoment i förberedelsearbetet göras om inför varje lönerevision utan fokus kan läggas på genomförande och uppföljning utifrån de mål för lönebildningen som ställts upp.</a:t>
            </a:r>
          </a:p>
          <a:p>
            <a:endParaRPr lang="sv-SE" dirty="0"/>
          </a:p>
          <a:p>
            <a:r>
              <a:rPr lang="sv-SE" dirty="0"/>
              <a:t>I avtalet används ordet ”stäva” efter att nå samsyn. Ordet innebär att parterna ska försöka nå fram till en gemensam uppfattning. Nås inte samsyn är det arbetsgivaren som slutligen bestämmer.</a:t>
            </a:r>
            <a:endParaRPr lang="en-GB" dirty="0"/>
          </a:p>
          <a:p>
            <a:endParaRPr lang="en-GB" dirty="0"/>
          </a:p>
          <a:p>
            <a:endParaRPr lang="sv-SE" dirty="0"/>
          </a:p>
        </p:txBody>
      </p:sp>
      <p:sp>
        <p:nvSpPr>
          <p:cNvPr id="4" name="Platshållare för bildnummer 3"/>
          <p:cNvSpPr>
            <a:spLocks noGrp="1"/>
          </p:cNvSpPr>
          <p:nvPr>
            <p:ph type="sldNum" sz="quarter" idx="5"/>
          </p:nvPr>
        </p:nvSpPr>
        <p:spPr/>
        <p:txBody>
          <a:bodyPr/>
          <a:lstStyle/>
          <a:p>
            <a:fld id="{317F03D0-C364-46F4-A075-2F37FE7E145E}" type="slidenum">
              <a:rPr lang="sv-SE" smtClean="0"/>
              <a:t>9</a:t>
            </a:fld>
            <a:endParaRPr lang="sv-SE"/>
          </a:p>
        </p:txBody>
      </p:sp>
    </p:spTree>
    <p:extLst>
      <p:ext uri="{BB962C8B-B14F-4D97-AF65-F5344CB8AC3E}">
        <p14:creationId xmlns:p14="http://schemas.microsoft.com/office/powerpoint/2010/main" val="638774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1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25.png"/><Relationship Id="rId2" Type="http://schemas.openxmlformats.org/officeDocument/2006/relationships/image" Target="../media/image35.png"/><Relationship Id="rId16"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5.png"/><Relationship Id="rId10" Type="http://schemas.openxmlformats.org/officeDocument/2006/relationships/image" Target="../media/image41.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9.png"/><Relationship Id="rId1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ktion- Så här använder du denna mall">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6B710D8C-D794-4F10-A236-4B28A63CD8EB}"/>
              </a:ext>
            </a:extLst>
          </p:cNvPr>
          <p:cNvGrpSpPr/>
          <p:nvPr userDrawn="1"/>
        </p:nvGrpSpPr>
        <p:grpSpPr>
          <a:xfrm>
            <a:off x="0" y="0"/>
            <a:ext cx="12192000" cy="6858000"/>
            <a:chOff x="0" y="0"/>
            <a:chExt cx="12192000" cy="6858000"/>
          </a:xfrm>
        </p:grpSpPr>
        <p:sp>
          <p:nvSpPr>
            <p:cNvPr id="7" name="Rektangel 6">
              <a:extLst>
                <a:ext uri="{FF2B5EF4-FFF2-40B4-BE49-F238E27FC236}">
                  <a16:creationId xmlns:a16="http://schemas.microsoft.com/office/drawing/2014/main" id="{199E2E55-415B-4CE0-A2E5-F1330F55B4F3}"/>
                </a:ext>
              </a:extLst>
            </p:cNvPr>
            <p:cNvSpPr/>
            <p:nvPr userDrawn="1"/>
          </p:nvSpPr>
          <p:spPr>
            <a:xfrm>
              <a:off x="0" y="0"/>
              <a:ext cx="12192000" cy="6858000"/>
            </a:xfrm>
            <a:prstGeom prst="rect">
              <a:avLst/>
            </a:prstGeom>
            <a:solidFill>
              <a:srgbClr val="008EA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rundade hörn 7">
              <a:extLst>
                <a:ext uri="{FF2B5EF4-FFF2-40B4-BE49-F238E27FC236}">
                  <a16:creationId xmlns:a16="http://schemas.microsoft.com/office/drawing/2014/main" id="{148B159D-4C70-4959-89A2-19F38C651EEF}"/>
                </a:ext>
              </a:extLst>
            </p:cNvPr>
            <p:cNvSpPr/>
            <p:nvPr userDrawn="1"/>
          </p:nvSpPr>
          <p:spPr>
            <a:xfrm>
              <a:off x="770022" y="1251284"/>
              <a:ext cx="5678904" cy="5241590"/>
            </a:xfrm>
            <a:prstGeom prst="roundRect">
              <a:avLst>
                <a:gd name="adj" fmla="val 8969"/>
              </a:avLst>
            </a:prstGeom>
            <a:solidFill>
              <a:srgbClr val="008EA1"/>
            </a:solidFill>
            <a:ln>
              <a:solidFill>
                <a:srgbClr val="008EA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sv-SE" dirty="0"/>
            </a:p>
          </p:txBody>
        </p:sp>
        <p:pic>
          <p:nvPicPr>
            <p:cNvPr id="9" name="Bildobjekt 8">
              <a:extLst>
                <a:ext uri="{FF2B5EF4-FFF2-40B4-BE49-F238E27FC236}">
                  <a16:creationId xmlns:a16="http://schemas.microsoft.com/office/drawing/2014/main" id="{0973F697-E8D7-4FC0-A857-82B874ADBC7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733272" y="1251284"/>
              <a:ext cx="4907843" cy="5322771"/>
            </a:xfrm>
            <a:prstGeom prst="rect">
              <a:avLst/>
            </a:prstGeom>
            <a:effectLst>
              <a:outerShdw blurRad="50800" dist="38100" dir="10800000" algn="r" rotWithShape="0">
                <a:prstClr val="black">
                  <a:alpha val="40000"/>
                </a:prstClr>
              </a:outerShdw>
            </a:effectLst>
          </p:spPr>
        </p:pic>
        <p:cxnSp>
          <p:nvCxnSpPr>
            <p:cNvPr id="10" name="Rak pilkoppling 9">
              <a:extLst>
                <a:ext uri="{FF2B5EF4-FFF2-40B4-BE49-F238E27FC236}">
                  <a16:creationId xmlns:a16="http://schemas.microsoft.com/office/drawing/2014/main" id="{45E041F5-62A1-44AF-9400-60123B2A8AF6}"/>
                </a:ext>
              </a:extLst>
            </p:cNvPr>
            <p:cNvCxnSpPr>
              <a:cxnSpLocks/>
            </p:cNvCxnSpPr>
            <p:nvPr userDrawn="1"/>
          </p:nvCxnSpPr>
          <p:spPr>
            <a:xfrm>
              <a:off x="4817445" y="1848051"/>
              <a:ext cx="3084896" cy="288757"/>
            </a:xfrm>
            <a:prstGeom prst="straightConnector1">
              <a:avLst/>
            </a:prstGeom>
            <a:ln w="57150">
              <a:solidFill>
                <a:srgbClr val="C13D8C"/>
              </a:solidFill>
              <a:tailEnd type="triangle"/>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66F7EEAB-193C-4BA8-B3B8-A1F3E8DC91FF}"/>
                </a:ext>
              </a:extLst>
            </p:cNvPr>
            <p:cNvSpPr txBox="1"/>
            <p:nvPr userDrawn="1"/>
          </p:nvSpPr>
          <p:spPr>
            <a:xfrm>
              <a:off x="943276" y="5234917"/>
              <a:ext cx="5505650" cy="1015663"/>
            </a:xfrm>
            <a:prstGeom prst="rect">
              <a:avLst/>
            </a:prstGeom>
            <a:noFill/>
          </p:spPr>
          <p:txBody>
            <a:bodyPr wrap="square" rtlCol="0">
              <a:spAutoFit/>
            </a:bodyPr>
            <a:lstStyle/>
            <a:p>
              <a:r>
                <a:rPr lang="sv-SE" sz="2000" b="1" dirty="0">
                  <a:solidFill>
                    <a:schemeClr val="bg1"/>
                  </a:solidFill>
                  <a:latin typeface="Georgia" panose="02040502050405020303" pitchFamily="18" charset="0"/>
                </a:rPr>
                <a:t>Glöm inte att radera denna instruktion!</a:t>
              </a:r>
              <a:br>
                <a:rPr lang="sv-SE" sz="2000" b="1" dirty="0">
                  <a:solidFill>
                    <a:schemeClr val="bg1"/>
                  </a:solidFill>
                  <a:latin typeface="Georgia" panose="02040502050405020303" pitchFamily="18" charset="0"/>
                </a:rPr>
              </a:br>
              <a:endParaRPr lang="sv-SE" sz="2000" b="1" dirty="0">
                <a:solidFill>
                  <a:schemeClr val="bg1"/>
                </a:solidFill>
                <a:latin typeface="Georgia" panose="02040502050405020303" pitchFamily="18" charset="0"/>
              </a:endParaRPr>
            </a:p>
            <a:p>
              <a:r>
                <a:rPr lang="sv-SE" sz="2000" b="1" dirty="0">
                  <a:solidFill>
                    <a:schemeClr val="bg1"/>
                  </a:solidFill>
                  <a:latin typeface="Georgia" panose="02040502050405020303" pitchFamily="18" charset="0"/>
                </a:rPr>
                <a:t>Lycka till med ditt skapande!</a:t>
              </a:r>
            </a:p>
          </p:txBody>
        </p:sp>
        <p:sp>
          <p:nvSpPr>
            <p:cNvPr id="12" name="textruta 11">
              <a:extLst>
                <a:ext uri="{FF2B5EF4-FFF2-40B4-BE49-F238E27FC236}">
                  <a16:creationId xmlns:a16="http://schemas.microsoft.com/office/drawing/2014/main" id="{0A89A183-6DD9-4280-8AC0-ACCFB419B6A8}"/>
                </a:ext>
              </a:extLst>
            </p:cNvPr>
            <p:cNvSpPr txBox="1"/>
            <p:nvPr userDrawn="1"/>
          </p:nvSpPr>
          <p:spPr>
            <a:xfrm>
              <a:off x="969984" y="1391638"/>
              <a:ext cx="5344187" cy="3600986"/>
            </a:xfrm>
            <a:prstGeom prst="rect">
              <a:avLst/>
            </a:prstGeom>
            <a:noFill/>
          </p:spPr>
          <p:txBody>
            <a:bodyPr wrap="square" rtlCol="0">
              <a:spAutoFit/>
            </a:bodyPr>
            <a:lstStyle/>
            <a:p>
              <a:pPr lvl="0">
                <a:spcAft>
                  <a:spcPts val="1200"/>
                </a:spcAft>
              </a:pPr>
              <a:r>
                <a:rPr lang="sv-SE" sz="1800" dirty="0">
                  <a:solidFill>
                    <a:schemeClr val="bg1"/>
                  </a:solidFill>
                  <a:latin typeface="Georgia" panose="02040502050405020303" pitchFamily="18" charset="0"/>
                </a:rPr>
                <a:t>Mallen innehåller 13 olika bilder. För att komma åt dem klickar du på texten ”</a:t>
              </a:r>
              <a:r>
                <a:rPr lang="sv-SE" sz="1800" b="1" dirty="0">
                  <a:solidFill>
                    <a:schemeClr val="bg1"/>
                  </a:solidFill>
                  <a:latin typeface="Georgia" panose="02040502050405020303" pitchFamily="18" charset="0"/>
                </a:rPr>
                <a:t>Ny bild</a:t>
              </a:r>
              <a:r>
                <a:rPr lang="sv-SE" sz="1800" dirty="0">
                  <a:solidFill>
                    <a:schemeClr val="bg1"/>
                  </a:solidFill>
                  <a:latin typeface="Georgia" panose="02040502050405020303" pitchFamily="18" charset="0"/>
                </a:rPr>
                <a:t>”.</a:t>
              </a:r>
            </a:p>
            <a:p>
              <a:pPr lvl="0">
                <a:spcAft>
                  <a:spcPts val="1200"/>
                </a:spcAft>
              </a:pPr>
              <a:r>
                <a:rPr lang="sv-SE" sz="1800" dirty="0">
                  <a:solidFill>
                    <a:schemeClr val="bg1"/>
                  </a:solidFill>
                  <a:latin typeface="Georgia" panose="02040502050405020303" pitchFamily="18" charset="0"/>
                </a:rPr>
                <a:t>Du får då upp en palett med olika bilder. </a:t>
              </a:r>
              <a:br>
                <a:rPr lang="sv-SE" sz="1800" dirty="0">
                  <a:solidFill>
                    <a:schemeClr val="bg1"/>
                  </a:solidFill>
                  <a:latin typeface="Georgia" panose="02040502050405020303" pitchFamily="18" charset="0"/>
                </a:rPr>
              </a:br>
              <a:r>
                <a:rPr lang="sv-SE" sz="1800" dirty="0">
                  <a:solidFill>
                    <a:schemeClr val="bg1"/>
                  </a:solidFill>
                  <a:latin typeface="Georgia" panose="02040502050405020303" pitchFamily="18" charset="0"/>
                </a:rPr>
                <a:t>Klicka på den du vill ha. </a:t>
              </a:r>
            </a:p>
            <a:p>
              <a:pPr lvl="0">
                <a:spcAft>
                  <a:spcPts val="1200"/>
                </a:spcAft>
              </a:pPr>
              <a:r>
                <a:rPr lang="sv-SE" sz="1800" dirty="0">
                  <a:solidFill>
                    <a:schemeClr val="bg1"/>
                  </a:solidFill>
                  <a:latin typeface="Georgia" panose="02040502050405020303" pitchFamily="18" charset="0"/>
                </a:rPr>
                <a:t>Om du vill ha fram en bild som är identisk med den som du senast valde behöver du bara klicka på </a:t>
              </a:r>
              <a:r>
                <a:rPr lang="sv-SE" sz="1800" b="1" dirty="0">
                  <a:solidFill>
                    <a:schemeClr val="bg1"/>
                  </a:solidFill>
                  <a:latin typeface="Georgia" panose="02040502050405020303" pitchFamily="18" charset="0"/>
                </a:rPr>
                <a:t>+ tecknet  </a:t>
              </a:r>
              <a:r>
                <a:rPr lang="sv-SE" sz="1800" dirty="0">
                  <a:solidFill>
                    <a:schemeClr val="bg1"/>
                  </a:solidFill>
                  <a:latin typeface="Georgia" panose="02040502050405020303" pitchFamily="18" charset="0"/>
                </a:rPr>
                <a:t>som finns ovanför texten ”Ny bild”.</a:t>
              </a:r>
            </a:p>
            <a:p>
              <a:pPr lvl="0">
                <a:spcAft>
                  <a:spcPts val="1200"/>
                </a:spcAft>
              </a:pPr>
              <a:r>
                <a:rPr lang="sv-SE" sz="1800" dirty="0">
                  <a:solidFill>
                    <a:schemeClr val="bg1"/>
                  </a:solidFill>
                  <a:latin typeface="Georgia" panose="02040502050405020303" pitchFamily="18" charset="0"/>
                </a:rPr>
                <a:t>Det finns bilder som bara har en Saco-S logotyp i nedre högra hörnet och så finns det bilder som har texten ”Bli medlem i ett Saco-S-förbund” i nedre högra hörnet.</a:t>
              </a:r>
            </a:p>
          </p:txBody>
        </p:sp>
        <p:sp>
          <p:nvSpPr>
            <p:cNvPr id="13" name="textruta 12">
              <a:extLst>
                <a:ext uri="{FF2B5EF4-FFF2-40B4-BE49-F238E27FC236}">
                  <a16:creationId xmlns:a16="http://schemas.microsoft.com/office/drawing/2014/main" id="{404222B4-DECA-4D1A-A64B-4B5F1105DD51}"/>
                </a:ext>
              </a:extLst>
            </p:cNvPr>
            <p:cNvSpPr txBox="1"/>
            <p:nvPr userDrawn="1"/>
          </p:nvSpPr>
          <p:spPr>
            <a:xfrm>
              <a:off x="758229" y="248499"/>
              <a:ext cx="10703292"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Så här använder du denna mall</a:t>
              </a:r>
            </a:p>
          </p:txBody>
        </p:sp>
      </p:grpSp>
    </p:spTree>
    <p:extLst>
      <p:ext uri="{BB962C8B-B14F-4D97-AF65-F5344CB8AC3E}">
        <p14:creationId xmlns:p14="http://schemas.microsoft.com/office/powerpoint/2010/main" val="13071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descr="En bild som visar inomhus, person&#10;&#10;Automatiskt genererad beskrivning">
            <a:extLst>
              <a:ext uri="{FF2B5EF4-FFF2-40B4-BE49-F238E27FC236}">
                <a16:creationId xmlns:a16="http://schemas.microsoft.com/office/drawing/2014/main" id="{47A8B02B-6C33-2470-D451-50569886B4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41"/>
          <a:stretch/>
        </p:blipFill>
        <p:spPr>
          <a:xfrm>
            <a:off x="0" y="1"/>
            <a:ext cx="5796000" cy="6877343"/>
          </a:xfrm>
          <a:prstGeom prst="rect">
            <a:avLst/>
          </a:prstGeom>
        </p:spPr>
      </p:pic>
    </p:spTree>
    <p:extLst>
      <p:ext uri="{BB962C8B-B14F-4D97-AF65-F5344CB8AC3E}">
        <p14:creationId xmlns:p14="http://schemas.microsoft.com/office/powerpoint/2010/main" val="154570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53819" cy="6858000"/>
          </a:xfrm>
          <a:prstGeom prst="rect">
            <a:avLst/>
          </a:prstGeom>
        </p:spPr>
      </p:pic>
    </p:spTree>
    <p:extLst>
      <p:ext uri="{BB962C8B-B14F-4D97-AF65-F5344CB8AC3E}">
        <p14:creationId xmlns:p14="http://schemas.microsoft.com/office/powerpoint/2010/main" val="2401894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72128" y="376067"/>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860524" y="159170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38181" y="0"/>
            <a:ext cx="5753819" cy="6858000"/>
          </a:xfrm>
          <a:prstGeom prst="rect">
            <a:avLst/>
          </a:prstGeom>
        </p:spPr>
      </p:pic>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84258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72128" y="376067"/>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860524" y="159170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54" r="36042"/>
          <a:stretch/>
        </p:blipFill>
        <p:spPr>
          <a:xfrm>
            <a:off x="6475227" y="-6302"/>
            <a:ext cx="5716773" cy="6864302"/>
          </a:xfrm>
          <a:prstGeom prst="rect">
            <a:avLst/>
          </a:prstGeom>
        </p:spPr>
      </p:pic>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226945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4101" y="387202"/>
            <a:ext cx="5069699"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4101" y="1666234"/>
            <a:ext cx="5069699"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5" name="Bildobjekt 4">
            <a:extLst>
              <a:ext uri="{FF2B5EF4-FFF2-40B4-BE49-F238E27FC236}">
                <a16:creationId xmlns:a16="http://schemas.microsoft.com/office/drawing/2014/main" id="{C8D84D83-92D9-0CB2-A569-49E919EC5BF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53819" cy="6858000"/>
          </a:xfrm>
          <a:prstGeom prst="rect">
            <a:avLst/>
          </a:prstGeom>
        </p:spPr>
      </p:pic>
    </p:spTree>
    <p:extLst>
      <p:ext uri="{BB962C8B-B14F-4D97-AF65-F5344CB8AC3E}">
        <p14:creationId xmlns:p14="http://schemas.microsoft.com/office/powerpoint/2010/main" val="373955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ubrik och innehåll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3" name="Grupp 2">
            <a:extLst>
              <a:ext uri="{FF2B5EF4-FFF2-40B4-BE49-F238E27FC236}">
                <a16:creationId xmlns:a16="http://schemas.microsoft.com/office/drawing/2014/main" id="{240D2774-FCA9-4542-A95A-864AA6FB18C6}"/>
              </a:ext>
            </a:extLst>
          </p:cNvPr>
          <p:cNvGrpSpPr/>
          <p:nvPr userDrawn="1"/>
        </p:nvGrpSpPr>
        <p:grpSpPr>
          <a:xfrm>
            <a:off x="8530558" y="5469579"/>
            <a:ext cx="3669831" cy="1388421"/>
            <a:chOff x="8530558"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userDrawn="1">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657931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671129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452558"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9790850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328684" y="339106"/>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6328684" y="159170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516648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vå delar - Orang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5079521"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pic>
        <p:nvPicPr>
          <p:cNvPr id="6" name="Bildobjekt 5">
            <a:extLst>
              <a:ext uri="{FF2B5EF4-FFF2-40B4-BE49-F238E27FC236}">
                <a16:creationId xmlns:a16="http://schemas.microsoft.com/office/drawing/2014/main" id="{17440C60-2CA2-D7BD-305E-D8A1310DFD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2558" y="0"/>
            <a:ext cx="5747830" cy="6858000"/>
          </a:xfrm>
          <a:prstGeom prst="rect">
            <a:avLst/>
          </a:prstGeom>
        </p:spPr>
      </p:pic>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07952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p:txBody>
      </p:sp>
      <p:grpSp>
        <p:nvGrpSpPr>
          <p:cNvPr id="14" name="Grupp 13">
            <a:extLst>
              <a:ext uri="{FF2B5EF4-FFF2-40B4-BE49-F238E27FC236}">
                <a16:creationId xmlns:a16="http://schemas.microsoft.com/office/drawing/2014/main" id="{EBFF8474-3E68-4E59-9228-724B22432EC7}"/>
              </a:ext>
            </a:extLst>
          </p:cNvPr>
          <p:cNvGrpSpPr/>
          <p:nvPr userDrawn="1"/>
        </p:nvGrpSpPr>
        <p:grpSpPr>
          <a:xfrm>
            <a:off x="8530558" y="5469579"/>
            <a:ext cx="3669831" cy="1388421"/>
            <a:chOff x="8530558" y="5469579"/>
            <a:chExt cx="3669831" cy="1388421"/>
          </a:xfrm>
        </p:grpSpPr>
        <p:sp>
          <p:nvSpPr>
            <p:cNvPr id="15" name="Rätvinklig triangel 14">
              <a:extLst>
                <a:ext uri="{FF2B5EF4-FFF2-40B4-BE49-F238E27FC236}">
                  <a16:creationId xmlns:a16="http://schemas.microsoft.com/office/drawing/2014/main" id="{C7D79A52-C0DB-4CBF-BD1A-6ED8305C6C64}"/>
                </a:ext>
              </a:extLst>
            </p:cNvPr>
            <p:cNvSpPr/>
            <p:nvPr/>
          </p:nvSpPr>
          <p:spPr>
            <a:xfrm flipH="1">
              <a:off x="8530558" y="5469579"/>
              <a:ext cx="3669831" cy="1388421"/>
            </a:xfrm>
            <a:prstGeom prst="rtTriangle">
              <a:avLst/>
            </a:prstGeom>
            <a:solidFill>
              <a:srgbClr val="FF8000"/>
            </a:solidFill>
            <a:ln>
              <a:solidFill>
                <a:srgbClr val="FF8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6" name="Bildobjekt 15">
              <a:extLst>
                <a:ext uri="{FF2B5EF4-FFF2-40B4-BE49-F238E27FC236}">
                  <a16:creationId xmlns:a16="http://schemas.microsoft.com/office/drawing/2014/main" id="{4DA1505F-26EB-4AD1-83FB-3888B4BD48D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2711298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sbi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405DB1C-C04A-44DD-8E5A-CE36EA3D14D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83"/>
          <a:stretch/>
        </p:blipFill>
        <p:spPr>
          <a:xfrm>
            <a:off x="0" y="0"/>
            <a:ext cx="12236031" cy="6876000"/>
          </a:xfrm>
          <a:prstGeom prst="rect">
            <a:avLst/>
          </a:prstGeom>
        </p:spPr>
      </p:pic>
      <p:sp>
        <p:nvSpPr>
          <p:cNvPr id="8" name="Rätvinklig triangel 7">
            <a:extLst>
              <a:ext uri="{FF2B5EF4-FFF2-40B4-BE49-F238E27FC236}">
                <a16:creationId xmlns:a16="http://schemas.microsoft.com/office/drawing/2014/main" id="{00DA35B1-BB85-4E6C-94B6-875A5CAC74D3}"/>
              </a:ext>
            </a:extLst>
          </p:cNvPr>
          <p:cNvSpPr/>
          <p:nvPr userDrawn="1"/>
        </p:nvSpPr>
        <p:spPr>
          <a:xfrm flipH="1">
            <a:off x="8557005" y="5486997"/>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1" name="textruta 10">
            <a:extLst>
              <a:ext uri="{FF2B5EF4-FFF2-40B4-BE49-F238E27FC236}">
                <a16:creationId xmlns:a16="http://schemas.microsoft.com/office/drawing/2014/main" id="{37BB71BB-86A2-46AB-A5F9-5C7B087DCAF5}"/>
              </a:ext>
            </a:extLst>
          </p:cNvPr>
          <p:cNvSpPr txBox="1"/>
          <p:nvPr userDrawn="1"/>
        </p:nvSpPr>
        <p:spPr>
          <a:xfrm>
            <a:off x="9782544" y="6292066"/>
            <a:ext cx="2281646" cy="338554"/>
          </a:xfrm>
          <a:prstGeom prst="rect">
            <a:avLst/>
          </a:prstGeom>
          <a:noFill/>
          <a:ln>
            <a:noFill/>
          </a:ln>
        </p:spPr>
        <p:txBody>
          <a:bodyPr wrap="square" rtlCol="0">
            <a:spAutoFit/>
          </a:bodyPr>
          <a:lstStyle/>
          <a:p>
            <a:pPr algn="r"/>
            <a:r>
              <a:rPr lang="sv-SE" sz="1600" dirty="0">
                <a:solidFill>
                  <a:schemeClr val="bg1"/>
                </a:solidFill>
                <a:latin typeface="Verdana" panose="020B0604030504040204" pitchFamily="34" charset="0"/>
                <a:ea typeface="Verdana" panose="020B0604030504040204" pitchFamily="34" charset="0"/>
                <a:cs typeface="Verdana" panose="020B0604030504040204" pitchFamily="34" charset="0"/>
              </a:rPr>
              <a:t>www.saco-s.se</a:t>
            </a:r>
          </a:p>
        </p:txBody>
      </p:sp>
      <p:pic>
        <p:nvPicPr>
          <p:cNvPr id="13" name="Bildobjekt 12" descr="SACO_S_PPT.png">
            <a:extLst>
              <a:ext uri="{FF2B5EF4-FFF2-40B4-BE49-F238E27FC236}">
                <a16:creationId xmlns:a16="http://schemas.microsoft.com/office/drawing/2014/main" id="{30478C9F-5864-476C-AACD-9E8D692FBA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5286" y="303105"/>
            <a:ext cx="1581855" cy="1268286"/>
          </a:xfrm>
          <a:prstGeom prst="rect">
            <a:avLst/>
          </a:prstGeom>
        </p:spPr>
      </p:pic>
      <p:sp>
        <p:nvSpPr>
          <p:cNvPr id="5" name="Platshållare för innehåll 4">
            <a:extLst>
              <a:ext uri="{FF2B5EF4-FFF2-40B4-BE49-F238E27FC236}">
                <a16:creationId xmlns:a16="http://schemas.microsoft.com/office/drawing/2014/main" id="{65DB4487-1A22-4CA7-8021-5B0570D6B121}"/>
              </a:ext>
            </a:extLst>
          </p:cNvPr>
          <p:cNvSpPr>
            <a:spLocks noGrp="1"/>
          </p:cNvSpPr>
          <p:nvPr>
            <p:ph sz="quarter" idx="10" hasCustomPrompt="1"/>
          </p:nvPr>
        </p:nvSpPr>
        <p:spPr>
          <a:xfrm>
            <a:off x="0" y="4552750"/>
            <a:ext cx="8959362" cy="924024"/>
          </a:xfrm>
          <a:solidFill>
            <a:schemeClr val="bg1">
              <a:alpha val="60000"/>
            </a:schemeClr>
          </a:solidFill>
          <a:ln>
            <a:noFill/>
          </a:ln>
        </p:spPr>
        <p:txBody>
          <a:bodyPr anchor="t"/>
          <a:lstStyle>
            <a:lvl1pPr marL="180000" indent="0">
              <a:buNone/>
              <a:defRPr sz="3200"/>
            </a:lvl1pPr>
            <a:lvl2pPr marL="0" indent="0">
              <a:buFontTx/>
              <a:buNone/>
              <a:defRPr/>
            </a:lvl2pPr>
          </a:lstStyle>
          <a:p>
            <a:pPr lvl="0"/>
            <a:r>
              <a:rPr lang="sv-SE" dirty="0"/>
              <a:t>Rubrik</a:t>
            </a:r>
          </a:p>
        </p:txBody>
      </p:sp>
      <p:sp>
        <p:nvSpPr>
          <p:cNvPr id="10" name="Platshållare för text 9">
            <a:extLst>
              <a:ext uri="{FF2B5EF4-FFF2-40B4-BE49-F238E27FC236}">
                <a16:creationId xmlns:a16="http://schemas.microsoft.com/office/drawing/2014/main" id="{4E603075-5739-4651-9E1D-BB77B917B724}"/>
              </a:ext>
            </a:extLst>
          </p:cNvPr>
          <p:cNvSpPr>
            <a:spLocks noGrp="1"/>
          </p:cNvSpPr>
          <p:nvPr>
            <p:ph type="body" sz="quarter" idx="11" hasCustomPrompt="1"/>
          </p:nvPr>
        </p:nvSpPr>
        <p:spPr>
          <a:xfrm>
            <a:off x="0" y="5014762"/>
            <a:ext cx="8959362" cy="471638"/>
          </a:xfrm>
        </p:spPr>
        <p:txBody>
          <a:bodyPr anchor="b">
            <a:normAutofit/>
          </a:bodyPr>
          <a:lstStyle>
            <a:lvl1pPr marL="180000" indent="0">
              <a:buNone/>
              <a:defRPr sz="2400"/>
            </a:lvl1pPr>
          </a:lstStyle>
          <a:p>
            <a:pPr lvl="0"/>
            <a:r>
              <a:rPr lang="sv-SE" dirty="0"/>
              <a:t>Underrubrik</a:t>
            </a:r>
          </a:p>
        </p:txBody>
      </p:sp>
    </p:spTree>
    <p:extLst>
      <p:ext uri="{BB962C8B-B14F-4D97-AF65-F5344CB8AC3E}">
        <p14:creationId xmlns:p14="http://schemas.microsoft.com/office/powerpoint/2010/main" val="1063884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3" name="Grupp 2">
            <a:extLst>
              <a:ext uri="{FF2B5EF4-FFF2-40B4-BE49-F238E27FC236}">
                <a16:creationId xmlns:a16="http://schemas.microsoft.com/office/drawing/2014/main" id="{5B4AA1A7-4CF1-4C81-9CF4-7F5723FF5C41}"/>
              </a:ext>
            </a:extLst>
          </p:cNvPr>
          <p:cNvGrpSpPr/>
          <p:nvPr userDrawn="1"/>
        </p:nvGrpSpPr>
        <p:grpSpPr>
          <a:xfrm>
            <a:off x="8530558" y="5469579"/>
            <a:ext cx="3669831" cy="1388421"/>
            <a:chOff x="8530558"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userDrawn="1">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92660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3780104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0030" y="365125"/>
            <a:ext cx="507377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0028" y="1666234"/>
            <a:ext cx="507377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a:extLst>
              <a:ext uri="{FF2B5EF4-FFF2-40B4-BE49-F238E27FC236}">
                <a16:creationId xmlns:a16="http://schemas.microsoft.com/office/drawing/2014/main" id="{80D7FC6B-30CA-9E8D-B764-784BC54FB1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27940" cy="6858000"/>
          </a:xfrm>
          <a:prstGeom prst="rect">
            <a:avLst/>
          </a:prstGeom>
        </p:spPr>
      </p:pic>
    </p:spTree>
    <p:extLst>
      <p:ext uri="{BB962C8B-B14F-4D97-AF65-F5344CB8AC3E}">
        <p14:creationId xmlns:p14="http://schemas.microsoft.com/office/powerpoint/2010/main" val="1960701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vå delar - Ros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6280030" y="365125"/>
            <a:ext cx="507377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280028" y="1666234"/>
            <a:ext cx="5073771"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2" name="Grupp 11">
            <a:extLst>
              <a:ext uri="{FF2B5EF4-FFF2-40B4-BE49-F238E27FC236}">
                <a16:creationId xmlns:a16="http://schemas.microsoft.com/office/drawing/2014/main" id="{401600AB-608A-428A-AF75-D36A416EF60A}"/>
              </a:ext>
            </a:extLst>
          </p:cNvPr>
          <p:cNvGrpSpPr/>
          <p:nvPr userDrawn="1"/>
        </p:nvGrpSpPr>
        <p:grpSpPr>
          <a:xfrm>
            <a:off x="8530558" y="5469579"/>
            <a:ext cx="3669831" cy="1388421"/>
            <a:chOff x="8530558" y="5469579"/>
            <a:chExt cx="3669831" cy="1388421"/>
          </a:xfrm>
        </p:grpSpPr>
        <p:sp>
          <p:nvSpPr>
            <p:cNvPr id="13" name="Rätvinklig triangel 12">
              <a:extLst>
                <a:ext uri="{FF2B5EF4-FFF2-40B4-BE49-F238E27FC236}">
                  <a16:creationId xmlns:a16="http://schemas.microsoft.com/office/drawing/2014/main" id="{2BBE225C-4283-41E9-9EBE-2445C0B06374}"/>
                </a:ext>
              </a:extLst>
            </p:cNvPr>
            <p:cNvSpPr/>
            <p:nvPr/>
          </p:nvSpPr>
          <p:spPr>
            <a:xfrm flipH="1">
              <a:off x="8530558" y="5469579"/>
              <a:ext cx="3669831" cy="1388421"/>
            </a:xfrm>
            <a:prstGeom prst="rtTriangle">
              <a:avLst/>
            </a:prstGeom>
            <a:solidFill>
              <a:srgbClr val="C13D8C"/>
            </a:solidFill>
            <a:ln>
              <a:solidFill>
                <a:srgbClr val="C13D8C"/>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4" name="Bildobjekt 13">
              <a:extLst>
                <a:ext uri="{FF2B5EF4-FFF2-40B4-BE49-F238E27FC236}">
                  <a16:creationId xmlns:a16="http://schemas.microsoft.com/office/drawing/2014/main" id="{A9D83B8C-9335-4D93-BCFF-01ABC8817AC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pic>
        <p:nvPicPr>
          <p:cNvPr id="6" name="Bildobjekt 5">
            <a:extLst>
              <a:ext uri="{FF2B5EF4-FFF2-40B4-BE49-F238E27FC236}">
                <a16:creationId xmlns:a16="http://schemas.microsoft.com/office/drawing/2014/main" id="{80D7FC6B-30CA-9E8D-B764-784BC54FB13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5727940" cy="6858000"/>
          </a:xfrm>
          <a:prstGeom prst="rect">
            <a:avLst/>
          </a:prstGeom>
        </p:spPr>
      </p:pic>
    </p:spTree>
    <p:extLst>
      <p:ext uri="{BB962C8B-B14F-4D97-AF65-F5344CB8AC3E}">
        <p14:creationId xmlns:p14="http://schemas.microsoft.com/office/powerpoint/2010/main" val="4117659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ård - Saco-S-förbund">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5576410"/>
          </a:xfrm>
          <a:prstGeom prst="rect">
            <a:avLst/>
          </a:prstGeom>
          <a:solidFill>
            <a:srgbClr val="008EA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chemeClr val="bg1"/>
                </a:solidFill>
                <a:latin typeface="Georgia" panose="02040502050405020303" pitchFamily="18" charset="0"/>
              </a:defRPr>
            </a:lvl1pPr>
          </a:lstStyle>
          <a:p>
            <a:r>
              <a:rPr lang="sv-SE"/>
              <a:t>Klicka här för att ändra mall för rubrikformat</a:t>
            </a:r>
            <a:endParaRPr lang="sv-SE" dirty="0"/>
          </a:p>
        </p:txBody>
      </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54384" y="1374297"/>
            <a:ext cx="10483232" cy="3699963"/>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Rektangel 2">
            <a:extLst>
              <a:ext uri="{FF2B5EF4-FFF2-40B4-BE49-F238E27FC236}">
                <a16:creationId xmlns:a16="http://schemas.microsoft.com/office/drawing/2014/main" id="{C28BD1F9-843D-4A8D-8A63-6D41D8DB8932}"/>
              </a:ext>
            </a:extLst>
          </p:cNvPr>
          <p:cNvSpPr/>
          <p:nvPr userDrawn="1"/>
        </p:nvSpPr>
        <p:spPr>
          <a:xfrm>
            <a:off x="0" y="5576410"/>
            <a:ext cx="12192000" cy="128312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12" name="Grupp 11">
            <a:extLst>
              <a:ext uri="{FF2B5EF4-FFF2-40B4-BE49-F238E27FC236}">
                <a16:creationId xmlns:a16="http://schemas.microsoft.com/office/drawing/2014/main" id="{E5B5E4BE-EFA8-AD68-5A91-7F7806B74B55}"/>
              </a:ext>
            </a:extLst>
          </p:cNvPr>
          <p:cNvGrpSpPr/>
          <p:nvPr userDrawn="1"/>
        </p:nvGrpSpPr>
        <p:grpSpPr>
          <a:xfrm>
            <a:off x="-12478" y="5434510"/>
            <a:ext cx="12204477" cy="315576"/>
            <a:chOff x="-12478" y="5501750"/>
            <a:chExt cx="12204477" cy="315576"/>
          </a:xfrm>
        </p:grpSpPr>
        <p:sp>
          <p:nvSpPr>
            <p:cNvPr id="30" name="Rektangel 29">
              <a:extLst>
                <a:ext uri="{FF2B5EF4-FFF2-40B4-BE49-F238E27FC236}">
                  <a16:creationId xmlns:a16="http://schemas.microsoft.com/office/drawing/2014/main" id="{11F18538-A952-4603-A088-1749C6663789}"/>
                </a:ext>
              </a:extLst>
            </p:cNvPr>
            <p:cNvSpPr/>
            <p:nvPr userDrawn="1"/>
          </p:nvSpPr>
          <p:spPr>
            <a:xfrm flipV="1">
              <a:off x="-12478" y="5501750"/>
              <a:ext cx="12204477" cy="315576"/>
            </a:xfrm>
            <a:prstGeom prst="rect">
              <a:avLst/>
            </a:prstGeom>
            <a:solidFill>
              <a:srgbClr val="C13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textruta 4">
              <a:extLst>
                <a:ext uri="{FF2B5EF4-FFF2-40B4-BE49-F238E27FC236}">
                  <a16:creationId xmlns:a16="http://schemas.microsoft.com/office/drawing/2014/main" id="{36A3976D-66C9-4FF0-9D89-D88494ED6C2A}"/>
                </a:ext>
              </a:extLst>
            </p:cNvPr>
            <p:cNvSpPr txBox="1"/>
            <p:nvPr userDrawn="1"/>
          </p:nvSpPr>
          <p:spPr>
            <a:xfrm>
              <a:off x="3371850" y="5501751"/>
              <a:ext cx="5448300" cy="288000"/>
            </a:xfrm>
            <a:prstGeom prst="rect">
              <a:avLst/>
            </a:prstGeom>
            <a:solidFill>
              <a:srgbClr val="C13D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500" dirty="0">
                  <a:solidFill>
                    <a:schemeClr val="bg1"/>
                  </a:solidFill>
                  <a:latin typeface="Verdana" panose="020B0604030504040204" pitchFamily="34" charset="0"/>
                  <a:ea typeface="Verdana" panose="020B0604030504040204" pitchFamily="34" charset="0"/>
                  <a:cs typeface="Verdana" panose="020B0604030504040204" pitchFamily="34" charset="0"/>
                </a:rPr>
                <a:t>Sacoförbunden för dig som är akademiker i staten</a:t>
              </a:r>
              <a:endParaRPr lang="sv-SE" sz="1500"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Grupp 7">
            <a:extLst>
              <a:ext uri="{FF2B5EF4-FFF2-40B4-BE49-F238E27FC236}">
                <a16:creationId xmlns:a16="http://schemas.microsoft.com/office/drawing/2014/main" id="{BC598393-A100-4858-C3E4-5B55953B0C56}"/>
              </a:ext>
            </a:extLst>
          </p:cNvPr>
          <p:cNvGrpSpPr/>
          <p:nvPr userDrawn="1"/>
        </p:nvGrpSpPr>
        <p:grpSpPr>
          <a:xfrm>
            <a:off x="314467" y="5793961"/>
            <a:ext cx="11417456" cy="468000"/>
            <a:chOff x="314467" y="5841029"/>
            <a:chExt cx="11417456" cy="468000"/>
          </a:xfrm>
        </p:grpSpPr>
        <p:pic>
          <p:nvPicPr>
            <p:cNvPr id="63" name="Bildobjekt 62">
              <a:extLst>
                <a:ext uri="{FF2B5EF4-FFF2-40B4-BE49-F238E27FC236}">
                  <a16:creationId xmlns:a16="http://schemas.microsoft.com/office/drawing/2014/main" id="{5D40A4B8-CB1B-4AB9-A8F3-921D7E2EEB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14467" y="5895029"/>
              <a:ext cx="875321" cy="360000"/>
            </a:xfrm>
            <a:prstGeom prst="rect">
              <a:avLst/>
            </a:prstGeom>
            <a:effectLst/>
          </p:spPr>
        </p:pic>
        <p:pic>
          <p:nvPicPr>
            <p:cNvPr id="64" name="Bildobjekt 63">
              <a:extLst>
                <a:ext uri="{FF2B5EF4-FFF2-40B4-BE49-F238E27FC236}">
                  <a16:creationId xmlns:a16="http://schemas.microsoft.com/office/drawing/2014/main" id="{2AAD6691-E6EB-46F7-A8CC-494B096FDCC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040800" y="5931029"/>
              <a:ext cx="431244" cy="288000"/>
            </a:xfrm>
            <a:prstGeom prst="rect">
              <a:avLst/>
            </a:prstGeom>
          </p:spPr>
        </p:pic>
        <p:pic>
          <p:nvPicPr>
            <p:cNvPr id="68" name="Bildobjekt 67">
              <a:extLst>
                <a:ext uri="{FF2B5EF4-FFF2-40B4-BE49-F238E27FC236}">
                  <a16:creationId xmlns:a16="http://schemas.microsoft.com/office/drawing/2014/main" id="{BC9CFC44-9EBC-460C-B848-F2CB6550A7F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99651" y="5931029"/>
              <a:ext cx="371707" cy="288000"/>
            </a:xfrm>
            <a:prstGeom prst="rect">
              <a:avLst/>
            </a:prstGeom>
          </p:spPr>
        </p:pic>
        <p:pic>
          <p:nvPicPr>
            <p:cNvPr id="69" name="Bildobjekt 68">
              <a:extLst>
                <a:ext uri="{FF2B5EF4-FFF2-40B4-BE49-F238E27FC236}">
                  <a16:creationId xmlns:a16="http://schemas.microsoft.com/office/drawing/2014/main" id="{CED8C514-DDB4-40CA-9A24-8CDC806C9B1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8645164" y="5895029"/>
              <a:ext cx="349157" cy="360000"/>
            </a:xfrm>
            <a:prstGeom prst="rect">
              <a:avLst/>
            </a:prstGeom>
          </p:spPr>
        </p:pic>
        <p:pic>
          <p:nvPicPr>
            <p:cNvPr id="70" name="Bildobjekt 69" descr="En bild som visar clipart&#10;&#10;Automatiskt genererad beskrivning">
              <a:extLst>
                <a:ext uri="{FF2B5EF4-FFF2-40B4-BE49-F238E27FC236}">
                  <a16:creationId xmlns:a16="http://schemas.microsoft.com/office/drawing/2014/main" id="{D8204C14-71E3-4FC9-8A49-7267D1708FE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9468127" y="5949029"/>
              <a:ext cx="638558" cy="252000"/>
            </a:xfrm>
            <a:prstGeom prst="rect">
              <a:avLst/>
            </a:prstGeom>
          </p:spPr>
        </p:pic>
        <p:pic>
          <p:nvPicPr>
            <p:cNvPr id="71" name="Bildobjekt 70">
              <a:extLst>
                <a:ext uri="{FF2B5EF4-FFF2-40B4-BE49-F238E27FC236}">
                  <a16:creationId xmlns:a16="http://schemas.microsoft.com/office/drawing/2014/main" id="{3EAB21E4-2E4D-4E62-BCDF-8EA06B72961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0580492" y="5913029"/>
              <a:ext cx="1151431" cy="324000"/>
            </a:xfrm>
            <a:prstGeom prst="rect">
              <a:avLst/>
            </a:prstGeom>
          </p:spPr>
        </p:pic>
        <p:pic>
          <p:nvPicPr>
            <p:cNvPr id="72" name="Bildobjekt 71">
              <a:extLst>
                <a:ext uri="{FF2B5EF4-FFF2-40B4-BE49-F238E27FC236}">
                  <a16:creationId xmlns:a16="http://schemas.microsoft.com/office/drawing/2014/main" id="{99283718-AC0F-401C-9278-7628CB4D1F17}"/>
                </a:ext>
              </a:extLst>
            </p:cNvPr>
            <p:cNvPicPr>
              <a:picLocks noChangeAspect="1"/>
            </p:cNvPicPr>
            <p:nvPr userDrawn="1"/>
          </p:nvPicPr>
          <p:blipFill rotWithShape="1">
            <a:blip r:embed="rId8" cstate="screen">
              <a:extLst>
                <a:ext uri="{28A0092B-C50C-407E-A947-70E740481C1C}">
                  <a14:useLocalDpi xmlns:a14="http://schemas.microsoft.com/office/drawing/2010/main" val="0"/>
                </a:ext>
              </a:extLst>
            </a:blip>
            <a:srcRect/>
            <a:stretch/>
          </p:blipFill>
          <p:spPr>
            <a:xfrm>
              <a:off x="1663594" y="5841029"/>
              <a:ext cx="903400" cy="468000"/>
            </a:xfrm>
            <a:prstGeom prst="rect">
              <a:avLst/>
            </a:prstGeom>
          </p:spPr>
        </p:pic>
        <p:pic>
          <p:nvPicPr>
            <p:cNvPr id="6" name="Bildobjekt 5" descr="En bild som visar text&#10;&#10;Automatiskt genererad beskrivning">
              <a:extLst>
                <a:ext uri="{FF2B5EF4-FFF2-40B4-BE49-F238E27FC236}">
                  <a16:creationId xmlns:a16="http://schemas.microsoft.com/office/drawing/2014/main" id="{278449C0-1BE3-EB47-80E8-81163CCBEC9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945850" y="5931029"/>
              <a:ext cx="1798860" cy="288000"/>
            </a:xfrm>
            <a:prstGeom prst="rect">
              <a:avLst/>
            </a:prstGeom>
          </p:spPr>
        </p:pic>
        <p:pic>
          <p:nvPicPr>
            <p:cNvPr id="7" name="Bildobjekt 6">
              <a:extLst>
                <a:ext uri="{FF2B5EF4-FFF2-40B4-BE49-F238E27FC236}">
                  <a16:creationId xmlns:a16="http://schemas.microsoft.com/office/drawing/2014/main" id="{3824E1B0-4499-82A4-2E75-2072959769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18516" y="5913029"/>
              <a:ext cx="1107329" cy="324000"/>
            </a:xfrm>
            <a:prstGeom prst="rect">
              <a:avLst/>
            </a:prstGeom>
          </p:spPr>
        </p:pic>
      </p:grpSp>
      <p:grpSp>
        <p:nvGrpSpPr>
          <p:cNvPr id="13" name="Grupp 12">
            <a:extLst>
              <a:ext uri="{FF2B5EF4-FFF2-40B4-BE49-F238E27FC236}">
                <a16:creationId xmlns:a16="http://schemas.microsoft.com/office/drawing/2014/main" id="{522C4A95-09A4-64A0-676A-0C7105ECF90F}"/>
              </a:ext>
            </a:extLst>
          </p:cNvPr>
          <p:cNvGrpSpPr/>
          <p:nvPr userDrawn="1"/>
        </p:nvGrpSpPr>
        <p:grpSpPr>
          <a:xfrm>
            <a:off x="499932" y="6311986"/>
            <a:ext cx="11041766" cy="432000"/>
            <a:chOff x="499932" y="6311986"/>
            <a:chExt cx="11041766" cy="432000"/>
          </a:xfrm>
        </p:grpSpPr>
        <p:pic>
          <p:nvPicPr>
            <p:cNvPr id="31" name="Bildobjekt 30">
              <a:extLst>
                <a:ext uri="{FF2B5EF4-FFF2-40B4-BE49-F238E27FC236}">
                  <a16:creationId xmlns:a16="http://schemas.microsoft.com/office/drawing/2014/main" id="{D8BB95B8-71BD-4B22-B17D-8FE933D7B163}"/>
                </a:ext>
              </a:extLst>
            </p:cNvPr>
            <p:cNvPicPr>
              <a:picLocks noChangeAspect="1"/>
            </p:cNvPicPr>
            <p:nvPr userDrawn="1"/>
          </p:nvPicPr>
          <p:blipFill>
            <a:blip r:embed="rId11" cstate="screen">
              <a:extLst>
                <a:ext uri="{28A0092B-C50C-407E-A947-70E740481C1C}">
                  <a14:useLocalDpi xmlns:a14="http://schemas.microsoft.com/office/drawing/2010/main" val="0"/>
                </a:ext>
              </a:extLst>
            </a:blip>
            <a:stretch>
              <a:fillRect/>
            </a:stretch>
          </p:blipFill>
          <p:spPr>
            <a:xfrm>
              <a:off x="1572293" y="6347986"/>
              <a:ext cx="814122" cy="360000"/>
            </a:xfrm>
            <a:prstGeom prst="rect">
              <a:avLst/>
            </a:prstGeom>
          </p:spPr>
        </p:pic>
        <p:pic>
          <p:nvPicPr>
            <p:cNvPr id="55" name="Bildobjekt 54">
              <a:extLst>
                <a:ext uri="{FF2B5EF4-FFF2-40B4-BE49-F238E27FC236}">
                  <a16:creationId xmlns:a16="http://schemas.microsoft.com/office/drawing/2014/main" id="{54D432B7-A150-4373-9FEF-F157FCD81DE9}"/>
                </a:ext>
              </a:extLst>
            </p:cNvPr>
            <p:cNvPicPr>
              <a:picLocks noChangeAspect="1"/>
            </p:cNvPicPr>
            <p:nvPr userDrawn="1"/>
          </p:nvPicPr>
          <p:blipFill>
            <a:blip r:embed="rId12" cstate="screen">
              <a:extLst>
                <a:ext uri="{28A0092B-C50C-407E-A947-70E740481C1C}">
                  <a14:useLocalDpi xmlns:a14="http://schemas.microsoft.com/office/drawing/2010/main" val="0"/>
                </a:ext>
              </a:extLst>
            </a:blip>
            <a:stretch>
              <a:fillRect/>
            </a:stretch>
          </p:blipFill>
          <p:spPr>
            <a:xfrm>
              <a:off x="499932" y="6383986"/>
              <a:ext cx="630158" cy="288000"/>
            </a:xfrm>
            <a:prstGeom prst="rect">
              <a:avLst/>
            </a:prstGeom>
          </p:spPr>
        </p:pic>
        <p:pic>
          <p:nvPicPr>
            <p:cNvPr id="56" name="Bildobjekt 55">
              <a:extLst>
                <a:ext uri="{FF2B5EF4-FFF2-40B4-BE49-F238E27FC236}">
                  <a16:creationId xmlns:a16="http://schemas.microsoft.com/office/drawing/2014/main" id="{69CECFF3-149E-443A-90DC-5CBCFB168635}"/>
                </a:ext>
              </a:extLst>
            </p:cNvPr>
            <p:cNvPicPr>
              <a:picLocks noChangeAspect="1"/>
            </p:cNvPicPr>
            <p:nvPr userDrawn="1"/>
          </p:nvPicPr>
          <p:blipFill>
            <a:blip r:embed="rId13" cstate="screen">
              <a:extLst>
                <a:ext uri="{28A0092B-C50C-407E-A947-70E740481C1C}">
                  <a14:useLocalDpi xmlns:a14="http://schemas.microsoft.com/office/drawing/2010/main" val="0"/>
                </a:ext>
              </a:extLst>
            </a:blip>
            <a:stretch>
              <a:fillRect/>
            </a:stretch>
          </p:blipFill>
          <p:spPr>
            <a:xfrm>
              <a:off x="3933540" y="6365986"/>
              <a:ext cx="1542652" cy="324000"/>
            </a:xfrm>
            <a:prstGeom prst="rect">
              <a:avLst/>
            </a:prstGeom>
          </p:spPr>
        </p:pic>
        <p:pic>
          <p:nvPicPr>
            <p:cNvPr id="57" name="Bildobjekt 56">
              <a:extLst>
                <a:ext uri="{FF2B5EF4-FFF2-40B4-BE49-F238E27FC236}">
                  <a16:creationId xmlns:a16="http://schemas.microsoft.com/office/drawing/2014/main" id="{5B3552BA-7E19-4468-8196-4DA3626B478D}"/>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9004794" y="6365986"/>
              <a:ext cx="679760" cy="324000"/>
            </a:xfrm>
            <a:prstGeom prst="rect">
              <a:avLst/>
            </a:prstGeom>
          </p:spPr>
        </p:pic>
        <p:pic>
          <p:nvPicPr>
            <p:cNvPr id="59" name="Bildobjekt 58">
              <a:extLst>
                <a:ext uri="{FF2B5EF4-FFF2-40B4-BE49-F238E27FC236}">
                  <a16:creationId xmlns:a16="http://schemas.microsoft.com/office/drawing/2014/main" id="{DA61D2C3-131B-43D9-AA72-D60AE6BE84D1}"/>
                </a:ext>
              </a:extLst>
            </p:cNvPr>
            <p:cNvPicPr>
              <a:picLocks noChangeAspect="1"/>
            </p:cNvPicPr>
            <p:nvPr userDrawn="1"/>
          </p:nvPicPr>
          <p:blipFill>
            <a:blip r:embed="rId15" cstate="screen">
              <a:extLst>
                <a:ext uri="{28A0092B-C50C-407E-A947-70E740481C1C}">
                  <a14:useLocalDpi xmlns:a14="http://schemas.microsoft.com/office/drawing/2010/main" val="0"/>
                </a:ext>
              </a:extLst>
            </a:blip>
            <a:stretch>
              <a:fillRect/>
            </a:stretch>
          </p:blipFill>
          <p:spPr>
            <a:xfrm>
              <a:off x="10126757" y="6347986"/>
              <a:ext cx="372585" cy="360000"/>
            </a:xfrm>
            <a:prstGeom prst="rect">
              <a:avLst/>
            </a:prstGeom>
          </p:spPr>
        </p:pic>
        <p:pic>
          <p:nvPicPr>
            <p:cNvPr id="60" name="Bildobjekt 59">
              <a:extLst>
                <a:ext uri="{FF2B5EF4-FFF2-40B4-BE49-F238E27FC236}">
                  <a16:creationId xmlns:a16="http://schemas.microsoft.com/office/drawing/2014/main" id="{A11B8FCB-6669-46D8-900D-7E927C34176B}"/>
                </a:ext>
              </a:extLst>
            </p:cNvPr>
            <p:cNvPicPr>
              <a:picLocks noChangeAspect="1"/>
            </p:cNvPicPr>
            <p:nvPr userDrawn="1"/>
          </p:nvPicPr>
          <p:blipFill>
            <a:blip r:embed="rId16" cstate="screen">
              <a:extLst>
                <a:ext uri="{28A0092B-C50C-407E-A947-70E740481C1C}">
                  <a14:useLocalDpi xmlns:a14="http://schemas.microsoft.com/office/drawing/2010/main" val="0"/>
                </a:ext>
              </a:extLst>
            </a:blip>
            <a:stretch>
              <a:fillRect/>
            </a:stretch>
          </p:blipFill>
          <p:spPr>
            <a:xfrm>
              <a:off x="10941544" y="6365986"/>
              <a:ext cx="600154" cy="324000"/>
            </a:xfrm>
            <a:prstGeom prst="rect">
              <a:avLst/>
            </a:prstGeom>
          </p:spPr>
        </p:pic>
        <p:pic>
          <p:nvPicPr>
            <p:cNvPr id="61" name="Bildobjekt 60">
              <a:extLst>
                <a:ext uri="{FF2B5EF4-FFF2-40B4-BE49-F238E27FC236}">
                  <a16:creationId xmlns:a16="http://schemas.microsoft.com/office/drawing/2014/main" id="{74D2C58B-0988-42AB-B437-4D42641CDFD0}"/>
                </a:ext>
              </a:extLst>
            </p:cNvPr>
            <p:cNvPicPr>
              <a:picLocks noChangeAspect="1"/>
            </p:cNvPicPr>
            <p:nvPr userDrawn="1"/>
          </p:nvPicPr>
          <p:blipFill>
            <a:blip r:embed="rId17" cstate="screen">
              <a:extLst>
                <a:ext uri="{28A0092B-C50C-407E-A947-70E740481C1C}">
                  <a14:useLocalDpi xmlns:a14="http://schemas.microsoft.com/office/drawing/2010/main" val="0"/>
                </a:ext>
              </a:extLst>
            </a:blip>
            <a:stretch>
              <a:fillRect/>
            </a:stretch>
          </p:blipFill>
          <p:spPr>
            <a:xfrm>
              <a:off x="5918395" y="6383986"/>
              <a:ext cx="1068599" cy="288000"/>
            </a:xfrm>
            <a:prstGeom prst="rect">
              <a:avLst/>
            </a:prstGeom>
          </p:spPr>
        </p:pic>
        <p:pic>
          <p:nvPicPr>
            <p:cNvPr id="9" name="Bildobjekt 8">
              <a:extLst>
                <a:ext uri="{FF2B5EF4-FFF2-40B4-BE49-F238E27FC236}">
                  <a16:creationId xmlns:a16="http://schemas.microsoft.com/office/drawing/2014/main" id="{48E995B6-2159-6E82-CB60-A46143953C6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828618" y="6311986"/>
              <a:ext cx="662719" cy="432000"/>
            </a:xfrm>
            <a:prstGeom prst="rect">
              <a:avLst/>
            </a:prstGeom>
          </p:spPr>
        </p:pic>
        <p:pic>
          <p:nvPicPr>
            <p:cNvPr id="11" name="Bildobjekt 10">
              <a:extLst>
                <a:ext uri="{FF2B5EF4-FFF2-40B4-BE49-F238E27FC236}">
                  <a16:creationId xmlns:a16="http://schemas.microsoft.com/office/drawing/2014/main" id="{E7DC75CB-A901-66C2-9AFA-B7C1AF8577D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429197" y="6347986"/>
              <a:ext cx="1133394" cy="360000"/>
            </a:xfrm>
            <a:prstGeom prst="rect">
              <a:avLst/>
            </a:prstGeom>
          </p:spPr>
        </p:pic>
      </p:grpSp>
    </p:spTree>
    <p:extLst>
      <p:ext uri="{BB962C8B-B14F-4D97-AF65-F5344CB8AC3E}">
        <p14:creationId xmlns:p14="http://schemas.microsoft.com/office/powerpoint/2010/main" val="2294543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co-S-förbund i staten">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685800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textruta 3">
            <a:extLst>
              <a:ext uri="{FF2B5EF4-FFF2-40B4-BE49-F238E27FC236}">
                <a16:creationId xmlns:a16="http://schemas.microsoft.com/office/drawing/2014/main" id="{48B8E6C5-8BC3-4680-A357-CE491974F79B}"/>
              </a:ext>
            </a:extLst>
          </p:cNvPr>
          <p:cNvSpPr txBox="1"/>
          <p:nvPr userDrawn="1"/>
        </p:nvSpPr>
        <p:spPr>
          <a:xfrm>
            <a:off x="886345" y="443345"/>
            <a:ext cx="10419310"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Sacoförbunden för dig som är akademiker i staten</a:t>
            </a:r>
          </a:p>
        </p:txBody>
      </p:sp>
      <p:sp>
        <p:nvSpPr>
          <p:cNvPr id="24" name="Rektangel 23">
            <a:extLst>
              <a:ext uri="{FF2B5EF4-FFF2-40B4-BE49-F238E27FC236}">
                <a16:creationId xmlns:a16="http://schemas.microsoft.com/office/drawing/2014/main" id="{1BFCE8FF-EF22-44C6-BCE9-919CB9957A73}"/>
              </a:ext>
            </a:extLst>
          </p:cNvPr>
          <p:cNvSpPr/>
          <p:nvPr userDrawn="1"/>
        </p:nvSpPr>
        <p:spPr>
          <a:xfrm>
            <a:off x="0" y="0"/>
            <a:ext cx="12192000" cy="6887166"/>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6" name="textruta 45">
            <a:extLst>
              <a:ext uri="{FF2B5EF4-FFF2-40B4-BE49-F238E27FC236}">
                <a16:creationId xmlns:a16="http://schemas.microsoft.com/office/drawing/2014/main" id="{8C84A36D-63D1-411C-807D-51E0E9AF7FFF}"/>
              </a:ext>
            </a:extLst>
          </p:cNvPr>
          <p:cNvSpPr txBox="1"/>
          <p:nvPr userDrawn="1"/>
        </p:nvSpPr>
        <p:spPr>
          <a:xfrm>
            <a:off x="886345" y="443345"/>
            <a:ext cx="10419310" cy="646331"/>
          </a:xfrm>
          <a:prstGeom prst="rect">
            <a:avLst/>
          </a:prstGeom>
          <a:noFill/>
        </p:spPr>
        <p:txBody>
          <a:bodyPr wrap="square" rtlCol="0">
            <a:spAutoFit/>
          </a:bodyPr>
          <a:lstStyle/>
          <a:p>
            <a:r>
              <a:rPr lang="sv-SE" sz="3600" dirty="0">
                <a:solidFill>
                  <a:schemeClr val="bg1"/>
                </a:solidFill>
                <a:latin typeface="Georgia" panose="02040502050405020303" pitchFamily="18" charset="0"/>
              </a:rPr>
              <a:t>Sacoförbunden för dig som är akademiker i staten</a:t>
            </a:r>
          </a:p>
        </p:txBody>
      </p:sp>
      <p:grpSp>
        <p:nvGrpSpPr>
          <p:cNvPr id="3" name="Grupp 2">
            <a:extLst>
              <a:ext uri="{FF2B5EF4-FFF2-40B4-BE49-F238E27FC236}">
                <a16:creationId xmlns:a16="http://schemas.microsoft.com/office/drawing/2014/main" id="{D77C2BB6-5F07-62F9-BF2C-4B7A952828C7}"/>
              </a:ext>
            </a:extLst>
          </p:cNvPr>
          <p:cNvGrpSpPr/>
          <p:nvPr userDrawn="1"/>
        </p:nvGrpSpPr>
        <p:grpSpPr>
          <a:xfrm>
            <a:off x="846413" y="1603894"/>
            <a:ext cx="10491498" cy="4231525"/>
            <a:chOff x="846413" y="1603894"/>
            <a:chExt cx="10491498" cy="4231525"/>
          </a:xfrm>
        </p:grpSpPr>
        <p:pic>
          <p:nvPicPr>
            <p:cNvPr id="23" name="Bildobjekt 22">
              <a:extLst>
                <a:ext uri="{FF2B5EF4-FFF2-40B4-BE49-F238E27FC236}">
                  <a16:creationId xmlns:a16="http://schemas.microsoft.com/office/drawing/2014/main" id="{DFD29939-4B0E-A0C1-D094-86AF7F1590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5049" y="2798790"/>
              <a:ext cx="2302862" cy="648000"/>
            </a:xfrm>
            <a:prstGeom prst="rect">
              <a:avLst/>
            </a:prstGeom>
          </p:spPr>
        </p:pic>
        <p:pic>
          <p:nvPicPr>
            <p:cNvPr id="25" name="Bildobjekt 24">
              <a:extLst>
                <a:ext uri="{FF2B5EF4-FFF2-40B4-BE49-F238E27FC236}">
                  <a16:creationId xmlns:a16="http://schemas.microsoft.com/office/drawing/2014/main" id="{3DFF1EEE-743F-0EC5-539E-FCCE4AFD34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1094" y="3944054"/>
              <a:ext cx="1465420" cy="648000"/>
            </a:xfrm>
            <a:prstGeom prst="rect">
              <a:avLst/>
            </a:prstGeom>
          </p:spPr>
        </p:pic>
        <p:pic>
          <p:nvPicPr>
            <p:cNvPr id="26" name="Bildobjekt 25">
              <a:extLst>
                <a:ext uri="{FF2B5EF4-FFF2-40B4-BE49-F238E27FC236}">
                  <a16:creationId xmlns:a16="http://schemas.microsoft.com/office/drawing/2014/main" id="{8F6B3642-F939-BA2F-5D2C-7E987B3DF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3292" y="2780790"/>
              <a:ext cx="882803" cy="684000"/>
            </a:xfrm>
            <a:prstGeom prst="rect">
              <a:avLst/>
            </a:prstGeom>
          </p:spPr>
        </p:pic>
        <p:pic>
          <p:nvPicPr>
            <p:cNvPr id="27" name="Bildobjekt 26">
              <a:extLst>
                <a:ext uri="{FF2B5EF4-FFF2-40B4-BE49-F238E27FC236}">
                  <a16:creationId xmlns:a16="http://schemas.microsoft.com/office/drawing/2014/main" id="{E4F44F4B-7145-408F-1886-1424773C38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487" y="3962054"/>
              <a:ext cx="1339086" cy="612000"/>
            </a:xfrm>
            <a:prstGeom prst="rect">
              <a:avLst/>
            </a:prstGeom>
          </p:spPr>
        </p:pic>
        <p:pic>
          <p:nvPicPr>
            <p:cNvPr id="28" name="Bildobjekt 27">
              <a:extLst>
                <a:ext uri="{FF2B5EF4-FFF2-40B4-BE49-F238E27FC236}">
                  <a16:creationId xmlns:a16="http://schemas.microsoft.com/office/drawing/2014/main" id="{3F0C1566-DE69-13A8-5B9F-284982E98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5280" y="2708790"/>
              <a:ext cx="803062" cy="828000"/>
            </a:xfrm>
            <a:prstGeom prst="rect">
              <a:avLst/>
            </a:prstGeom>
          </p:spPr>
        </p:pic>
        <p:pic>
          <p:nvPicPr>
            <p:cNvPr id="29" name="Bildobjekt 28">
              <a:extLst>
                <a:ext uri="{FF2B5EF4-FFF2-40B4-BE49-F238E27FC236}">
                  <a16:creationId xmlns:a16="http://schemas.microsoft.com/office/drawing/2014/main" id="{692FBF8D-D4AE-69E6-2D67-81834ACBC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5445" y="3962054"/>
              <a:ext cx="2913899" cy="612000"/>
            </a:xfrm>
            <a:prstGeom prst="rect">
              <a:avLst/>
            </a:prstGeom>
          </p:spPr>
        </p:pic>
        <p:pic>
          <p:nvPicPr>
            <p:cNvPr id="30" name="Bildobjekt 29" descr="En bild som visar clipart&#10;&#10;Automatiskt genererad beskrivning">
              <a:extLst>
                <a:ext uri="{FF2B5EF4-FFF2-40B4-BE49-F238E27FC236}">
                  <a16:creationId xmlns:a16="http://schemas.microsoft.com/office/drawing/2014/main" id="{F320F0BC-BA87-9B3C-8622-2F157F7DFA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7527" y="2852790"/>
              <a:ext cx="1368338" cy="540000"/>
            </a:xfrm>
            <a:prstGeom prst="rect">
              <a:avLst/>
            </a:prstGeom>
          </p:spPr>
        </p:pic>
        <p:pic>
          <p:nvPicPr>
            <p:cNvPr id="31" name="Bildobjekt 30">
              <a:extLst>
                <a:ext uri="{FF2B5EF4-FFF2-40B4-BE49-F238E27FC236}">
                  <a16:creationId xmlns:a16="http://schemas.microsoft.com/office/drawing/2014/main" id="{1B4C4D1D-287C-F337-768D-3B230455CE2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0271" y="5025419"/>
              <a:ext cx="1661635" cy="792000"/>
            </a:xfrm>
            <a:prstGeom prst="rect">
              <a:avLst/>
            </a:prstGeom>
          </p:spPr>
        </p:pic>
        <p:pic>
          <p:nvPicPr>
            <p:cNvPr id="34" name="Bildobjekt 33">
              <a:extLst>
                <a:ext uri="{FF2B5EF4-FFF2-40B4-BE49-F238E27FC236}">
                  <a16:creationId xmlns:a16="http://schemas.microsoft.com/office/drawing/2014/main" id="{D7A3F102-DD91-C433-2685-BFF0046219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0364" y="5007419"/>
              <a:ext cx="856946" cy="828000"/>
            </a:xfrm>
            <a:prstGeom prst="rect">
              <a:avLst/>
            </a:prstGeom>
          </p:spPr>
        </p:pic>
        <p:pic>
          <p:nvPicPr>
            <p:cNvPr id="35" name="Bildobjekt 34">
              <a:extLst>
                <a:ext uri="{FF2B5EF4-FFF2-40B4-BE49-F238E27FC236}">
                  <a16:creationId xmlns:a16="http://schemas.microsoft.com/office/drawing/2014/main" id="{E402EFA6-D031-8899-4EF8-C1AD3B42B5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25766" y="5043419"/>
              <a:ext cx="1400359" cy="756000"/>
            </a:xfrm>
            <a:prstGeom prst="rect">
              <a:avLst/>
            </a:prstGeom>
          </p:spPr>
        </p:pic>
        <p:pic>
          <p:nvPicPr>
            <p:cNvPr id="36" name="Bildobjekt 35">
              <a:extLst>
                <a:ext uri="{FF2B5EF4-FFF2-40B4-BE49-F238E27FC236}">
                  <a16:creationId xmlns:a16="http://schemas.microsoft.com/office/drawing/2014/main" id="{76B88313-9D40-AA8C-0738-A339D9BA8D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712" y="5133419"/>
              <a:ext cx="2137198" cy="576000"/>
            </a:xfrm>
            <a:prstGeom prst="rect">
              <a:avLst/>
            </a:prstGeom>
          </p:spPr>
        </p:pic>
        <p:pic>
          <p:nvPicPr>
            <p:cNvPr id="37" name="Bildobjekt 36">
              <a:extLst>
                <a:ext uri="{FF2B5EF4-FFF2-40B4-BE49-F238E27FC236}">
                  <a16:creationId xmlns:a16="http://schemas.microsoft.com/office/drawing/2014/main" id="{0488B0CA-9DFD-CD19-0BCF-8023852A89E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4140" y="1639894"/>
              <a:ext cx="1750642" cy="720000"/>
            </a:xfrm>
            <a:prstGeom prst="rect">
              <a:avLst/>
            </a:prstGeom>
            <a:effectLst/>
          </p:spPr>
        </p:pic>
        <p:pic>
          <p:nvPicPr>
            <p:cNvPr id="38" name="Bildobjekt 37">
              <a:extLst>
                <a:ext uri="{FF2B5EF4-FFF2-40B4-BE49-F238E27FC236}">
                  <a16:creationId xmlns:a16="http://schemas.microsoft.com/office/drawing/2014/main" id="{63F2ECDC-1ACB-E2E7-BF83-113AA4C6340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64530" y="1693894"/>
              <a:ext cx="916394" cy="612000"/>
            </a:xfrm>
            <a:prstGeom prst="rect">
              <a:avLst/>
            </a:prstGeom>
          </p:spPr>
        </p:pic>
        <p:pic>
          <p:nvPicPr>
            <p:cNvPr id="39" name="Bildobjekt 38">
              <a:extLst>
                <a:ext uri="{FF2B5EF4-FFF2-40B4-BE49-F238E27FC236}">
                  <a16:creationId xmlns:a16="http://schemas.microsoft.com/office/drawing/2014/main" id="{D85C2C00-1F07-B247-C10A-A44FD35EB654}"/>
                </a:ext>
              </a:extLst>
            </p:cNvPr>
            <p:cNvPicPr>
              <a:picLocks noChangeAspect="1"/>
            </p:cNvPicPr>
            <p:nvPr/>
          </p:nvPicPr>
          <p:blipFill rotWithShape="1">
            <a:blip r:embed="rId15">
              <a:extLst>
                <a:ext uri="{28A0092B-C50C-407E-A947-70E740481C1C}">
                  <a14:useLocalDpi xmlns:a14="http://schemas.microsoft.com/office/drawing/2010/main" val="0"/>
                </a:ext>
              </a:extLst>
            </a:blip>
            <a:srcRect/>
            <a:stretch/>
          </p:blipFill>
          <p:spPr>
            <a:xfrm>
              <a:off x="3404335" y="1603894"/>
              <a:ext cx="1750642" cy="792000"/>
            </a:xfrm>
            <a:prstGeom prst="rect">
              <a:avLst/>
            </a:prstGeom>
          </p:spPr>
        </p:pic>
        <p:pic>
          <p:nvPicPr>
            <p:cNvPr id="40" name="Bildobjekt 39" descr="En bild som visar text&#10;&#10;Automatiskt genererad beskrivning">
              <a:extLst>
                <a:ext uri="{FF2B5EF4-FFF2-40B4-BE49-F238E27FC236}">
                  <a16:creationId xmlns:a16="http://schemas.microsoft.com/office/drawing/2014/main" id="{DE90A7C4-0ADA-B317-BC4E-8EF6545A1D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90478" y="1675894"/>
              <a:ext cx="4047433" cy="648000"/>
            </a:xfrm>
            <a:prstGeom prst="rect">
              <a:avLst/>
            </a:prstGeom>
          </p:spPr>
        </p:pic>
        <p:pic>
          <p:nvPicPr>
            <p:cNvPr id="41" name="Bildobjekt 40">
              <a:extLst>
                <a:ext uri="{FF2B5EF4-FFF2-40B4-BE49-F238E27FC236}">
                  <a16:creationId xmlns:a16="http://schemas.microsoft.com/office/drawing/2014/main" id="{E73E16C1-7FDD-EF3E-8B8B-25C1E00C15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6413" y="2780790"/>
              <a:ext cx="2337694" cy="684000"/>
            </a:xfrm>
            <a:prstGeom prst="rect">
              <a:avLst/>
            </a:prstGeom>
          </p:spPr>
        </p:pic>
        <p:pic>
          <p:nvPicPr>
            <p:cNvPr id="42" name="Bildobjekt 41">
              <a:extLst>
                <a:ext uri="{FF2B5EF4-FFF2-40B4-BE49-F238E27FC236}">
                  <a16:creationId xmlns:a16="http://schemas.microsoft.com/office/drawing/2014/main" id="{B02485BE-26C8-6ADE-95D5-D1292BB9B00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18035" y="3800054"/>
              <a:ext cx="1435890" cy="936000"/>
            </a:xfrm>
            <a:prstGeom prst="rect">
              <a:avLst/>
            </a:prstGeom>
          </p:spPr>
        </p:pic>
        <p:pic>
          <p:nvPicPr>
            <p:cNvPr id="2" name="Bildobjekt 1">
              <a:extLst>
                <a:ext uri="{FF2B5EF4-FFF2-40B4-BE49-F238E27FC236}">
                  <a16:creationId xmlns:a16="http://schemas.microsoft.com/office/drawing/2014/main" id="{E7DC75CB-A901-66C2-9AFA-B7C1AF8577D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658368" y="5079419"/>
              <a:ext cx="2153445" cy="684000"/>
            </a:xfrm>
            <a:prstGeom prst="rect">
              <a:avLst/>
            </a:prstGeom>
          </p:spPr>
        </p:pic>
      </p:grpSp>
    </p:spTree>
    <p:extLst>
      <p:ext uri="{BB962C8B-B14F-4D97-AF65-F5344CB8AC3E}">
        <p14:creationId xmlns:p14="http://schemas.microsoft.com/office/powerpoint/2010/main" val="824798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tom petrol">
    <p:spTree>
      <p:nvGrpSpPr>
        <p:cNvPr id="1" name=""/>
        <p:cNvGrpSpPr/>
        <p:nvPr/>
      </p:nvGrpSpPr>
      <p:grpSpPr>
        <a:xfrm>
          <a:off x="0" y="0"/>
          <a:ext cx="0" cy="0"/>
          <a:chOff x="0" y="0"/>
          <a:chExt cx="0" cy="0"/>
        </a:xfrm>
      </p:grpSpPr>
      <p:sp>
        <p:nvSpPr>
          <p:cNvPr id="32" name="Rektangel 31">
            <a:extLst>
              <a:ext uri="{FF2B5EF4-FFF2-40B4-BE49-F238E27FC236}">
                <a16:creationId xmlns:a16="http://schemas.microsoft.com/office/drawing/2014/main" id="{A6B6CE8E-3772-443B-BD41-5D16304F26E0}"/>
              </a:ext>
            </a:extLst>
          </p:cNvPr>
          <p:cNvSpPr/>
          <p:nvPr userDrawn="1"/>
        </p:nvSpPr>
        <p:spPr>
          <a:xfrm>
            <a:off x="0" y="0"/>
            <a:ext cx="12192000" cy="6858000"/>
          </a:xfrm>
          <a:prstGeom prst="rect">
            <a:avLst/>
          </a:prstGeom>
          <a:solidFill>
            <a:srgbClr val="008E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Rubrik 4">
            <a:extLst>
              <a:ext uri="{FF2B5EF4-FFF2-40B4-BE49-F238E27FC236}">
                <a16:creationId xmlns:a16="http://schemas.microsoft.com/office/drawing/2014/main" id="{033772BE-2C98-49F5-8949-4FF2140BD2D3}"/>
              </a:ext>
            </a:extLst>
          </p:cNvPr>
          <p:cNvSpPr>
            <a:spLocks noGrp="1"/>
          </p:cNvSpPr>
          <p:nvPr>
            <p:ph type="title"/>
          </p:nvPr>
        </p:nvSpPr>
        <p:spPr/>
        <p:txBody>
          <a:bodyPr>
            <a:normAutofit/>
          </a:bodyPr>
          <a:lstStyle>
            <a:lvl1pPr>
              <a:defRPr sz="3600">
                <a:solidFill>
                  <a:schemeClr val="bg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text 2">
            <a:extLst>
              <a:ext uri="{FF2B5EF4-FFF2-40B4-BE49-F238E27FC236}">
                <a16:creationId xmlns:a16="http://schemas.microsoft.com/office/drawing/2014/main" id="{729C7C04-8CEB-4A7F-BB83-01501BBE859C}"/>
              </a:ext>
            </a:extLst>
          </p:cNvPr>
          <p:cNvSpPr>
            <a:spLocks noGrp="1"/>
          </p:cNvSpPr>
          <p:nvPr>
            <p:ph type="body" sz="quarter" idx="10"/>
          </p:nvPr>
        </p:nvSpPr>
        <p:spPr>
          <a:xfrm>
            <a:off x="838200" y="1984375"/>
            <a:ext cx="10515600" cy="4338638"/>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pic>
        <p:nvPicPr>
          <p:cNvPr id="6" name="Bildobjekt 5">
            <a:extLst>
              <a:ext uri="{FF2B5EF4-FFF2-40B4-BE49-F238E27FC236}">
                <a16:creationId xmlns:a16="http://schemas.microsoft.com/office/drawing/2014/main" id="{4430A4CE-102E-4777-9891-79A3D71D96E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spTree>
    <p:extLst>
      <p:ext uri="{BB962C8B-B14F-4D97-AF65-F5344CB8AC3E}">
        <p14:creationId xmlns:p14="http://schemas.microsoft.com/office/powerpoint/2010/main" val="329607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56445" y="444138"/>
            <a:ext cx="10476963"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3369701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223241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innehåll">
    <p:spTree>
      <p:nvGrpSpPr>
        <p:cNvPr id="1" name=""/>
        <p:cNvGrpSpPr/>
        <p:nvPr/>
      </p:nvGrpSpPr>
      <p:grpSpPr>
        <a:xfrm>
          <a:off x="0" y="0"/>
          <a:ext cx="0" cy="0"/>
          <a:chOff x="0" y="0"/>
          <a:chExt cx="0" cy="0"/>
        </a:xfrm>
      </p:grpSpPr>
      <p:pic>
        <p:nvPicPr>
          <p:cNvPr id="5" name="Bildobjekt 4" descr="En bild som visar kopp, kaffe, person, dryck&#10;&#10;Automatiskt genererad beskrivning">
            <a:extLst>
              <a:ext uri="{FF2B5EF4-FFF2-40B4-BE49-F238E27FC236}">
                <a16:creationId xmlns:a16="http://schemas.microsoft.com/office/drawing/2014/main" id="{0F99CDA5-560B-B027-0613-7488BB11D0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052790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B3D97C2-D0E8-8683-87EE-894CA6925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439C913-B298-415C-9A23-5AC68C02691B}"/>
              </a:ext>
            </a:extLst>
          </p:cNvPr>
          <p:cNvSpPr>
            <a:spLocks noGrp="1"/>
          </p:cNvSpPr>
          <p:nvPr>
            <p:ph type="ctrTitle"/>
          </p:nvPr>
        </p:nvSpPr>
        <p:spPr>
          <a:xfrm>
            <a:off x="841907" y="455219"/>
            <a:ext cx="10483232" cy="731520"/>
          </a:xfrm>
        </p:spPr>
        <p:txBody>
          <a:bodyPr anchor="b">
            <a:normAutofit/>
          </a:bodyPr>
          <a:lstStyle>
            <a:lvl1pPr algn="l">
              <a:defRPr sz="3600">
                <a:solidFill>
                  <a:srgbClr val="008EA1"/>
                </a:solidFill>
                <a:latin typeface="Georgia" panose="02040502050405020303" pitchFamily="18" charset="0"/>
              </a:defRPr>
            </a:lvl1pPr>
          </a:lstStyle>
          <a:p>
            <a:r>
              <a:rPr lang="sv-SE"/>
              <a:t>Klicka här för att ändra mall för rubrikformat</a:t>
            </a:r>
            <a:endParaRPr lang="sv-SE" dirty="0"/>
          </a:p>
        </p:txBody>
      </p:sp>
      <p:grpSp>
        <p:nvGrpSpPr>
          <p:cNvPr id="7" name="Grupp 6">
            <a:extLst>
              <a:ext uri="{FF2B5EF4-FFF2-40B4-BE49-F238E27FC236}">
                <a16:creationId xmlns:a16="http://schemas.microsoft.com/office/drawing/2014/main" id="{02E372B5-C618-4AF7-B236-F7E2EF28B11D}"/>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0DA35B1-BB85-4E6C-94B6-875A5CAC74D3}"/>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9" name="Bildobjekt 8">
              <a:extLst>
                <a:ext uri="{FF2B5EF4-FFF2-40B4-BE49-F238E27FC236}">
                  <a16:creationId xmlns:a16="http://schemas.microsoft.com/office/drawing/2014/main" id="{FE75655F-CCB4-488E-9EA5-E014A1AA9E9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
        <p:nvSpPr>
          <p:cNvPr id="4" name="Platshållare för text 3">
            <a:extLst>
              <a:ext uri="{FF2B5EF4-FFF2-40B4-BE49-F238E27FC236}">
                <a16:creationId xmlns:a16="http://schemas.microsoft.com/office/drawing/2014/main" id="{F20FE956-EDCA-4DD2-A87E-97FAD7CAF8D7}"/>
              </a:ext>
            </a:extLst>
          </p:cNvPr>
          <p:cNvSpPr>
            <a:spLocks noGrp="1"/>
          </p:cNvSpPr>
          <p:nvPr>
            <p:ph type="body" sz="quarter" idx="10"/>
          </p:nvPr>
        </p:nvSpPr>
        <p:spPr>
          <a:xfrm>
            <a:off x="841907" y="1387990"/>
            <a:ext cx="10483232" cy="435380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762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 Bli medlem">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8082CD0F-C1E4-482C-A7DF-338A44FC4F97}"/>
              </a:ext>
            </a:extLst>
          </p:cNvPr>
          <p:cNvGrpSpPr/>
          <p:nvPr userDrawn="1"/>
        </p:nvGrpSpPr>
        <p:grpSpPr>
          <a:xfrm>
            <a:off x="8522169" y="5469579"/>
            <a:ext cx="3669831" cy="1388421"/>
            <a:chOff x="8522169" y="5469579"/>
            <a:chExt cx="3669831" cy="1388421"/>
          </a:xfrm>
        </p:grpSpPr>
        <p:sp>
          <p:nvSpPr>
            <p:cNvPr id="8" name="Rätvinklig triangel 7">
              <a:extLst>
                <a:ext uri="{FF2B5EF4-FFF2-40B4-BE49-F238E27FC236}">
                  <a16:creationId xmlns:a16="http://schemas.microsoft.com/office/drawing/2014/main" id="{0A59F3C2-CF0B-46F6-9645-2E6DE21E112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1" name="textruta 10">
              <a:extLst>
                <a:ext uri="{FF2B5EF4-FFF2-40B4-BE49-F238E27FC236}">
                  <a16:creationId xmlns:a16="http://schemas.microsoft.com/office/drawing/2014/main" id="{F1EF6520-E21F-45F2-8416-021B1C783644}"/>
                </a:ext>
              </a:extLst>
            </p:cNvPr>
            <p:cNvSpPr txBox="1"/>
            <p:nvPr userDrawn="1"/>
          </p:nvSpPr>
          <p:spPr>
            <a:xfrm>
              <a:off x="9782544" y="6117886"/>
              <a:ext cx="2281646" cy="523220"/>
            </a:xfrm>
            <a:prstGeom prst="rect">
              <a:avLst/>
            </a:prstGeom>
            <a:noFill/>
            <a:ln>
              <a:noFill/>
            </a:ln>
          </p:spPr>
          <p:txBody>
            <a:bodyPr wrap="square" rtlCol="0">
              <a:spAutoFit/>
            </a:bodyPr>
            <a:lstStyle/>
            <a:p>
              <a:pPr algn="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Bli en medlem i </a:t>
              </a:r>
              <a:b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ett Saco-S-förbund</a:t>
              </a:r>
            </a:p>
          </p:txBody>
        </p:sp>
      </p:grpSp>
      <p:sp>
        <p:nvSpPr>
          <p:cNvPr id="2" name="Rubrik 1">
            <a:extLst>
              <a:ext uri="{FF2B5EF4-FFF2-40B4-BE49-F238E27FC236}">
                <a16:creationId xmlns:a16="http://schemas.microsoft.com/office/drawing/2014/main" id="{9E313BB8-1782-4E0B-B928-3412404E6135}"/>
              </a:ext>
            </a:extLst>
          </p:cNvPr>
          <p:cNvSpPr>
            <a:spLocks noGrp="1"/>
          </p:cNvSpPr>
          <p:nvPr>
            <p:ph type="title"/>
          </p:nvPr>
        </p:nvSpPr>
        <p:spPr>
          <a:xfrm>
            <a:off x="838200" y="365126"/>
            <a:ext cx="10515600" cy="1035836"/>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13EB760D-2DBF-49A8-B2E5-D363302724B1}"/>
              </a:ext>
            </a:extLst>
          </p:cNvPr>
          <p:cNvSpPr>
            <a:spLocks noGrp="1"/>
          </p:cNvSpPr>
          <p:nvPr>
            <p:ph idx="1"/>
          </p:nvPr>
        </p:nvSpPr>
        <p:spPr>
          <a:xfrm>
            <a:off x="838200" y="1615900"/>
            <a:ext cx="10515600" cy="4285092"/>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46088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vå delar - Bli medle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11" name="Grupp 10">
            <a:extLst>
              <a:ext uri="{FF2B5EF4-FFF2-40B4-BE49-F238E27FC236}">
                <a16:creationId xmlns:a16="http://schemas.microsoft.com/office/drawing/2014/main" id="{E8560FF2-674F-4B0C-96B9-FF828BE2063D}"/>
              </a:ext>
            </a:extLst>
          </p:cNvPr>
          <p:cNvGrpSpPr/>
          <p:nvPr userDrawn="1"/>
        </p:nvGrpSpPr>
        <p:grpSpPr>
          <a:xfrm>
            <a:off x="8522169" y="5469579"/>
            <a:ext cx="3669831" cy="1388421"/>
            <a:chOff x="8522169" y="5469579"/>
            <a:chExt cx="3669831" cy="1388421"/>
          </a:xfrm>
        </p:grpSpPr>
        <p:sp>
          <p:nvSpPr>
            <p:cNvPr id="12" name="Rätvinklig triangel 11">
              <a:extLst>
                <a:ext uri="{FF2B5EF4-FFF2-40B4-BE49-F238E27FC236}">
                  <a16:creationId xmlns:a16="http://schemas.microsoft.com/office/drawing/2014/main" id="{C71261DB-F484-4AEA-8AA2-1D024C020BE6}"/>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sp>
          <p:nvSpPr>
            <p:cNvPr id="13" name="textruta 12">
              <a:extLst>
                <a:ext uri="{FF2B5EF4-FFF2-40B4-BE49-F238E27FC236}">
                  <a16:creationId xmlns:a16="http://schemas.microsoft.com/office/drawing/2014/main" id="{44167E57-D9C8-4FCA-8789-766153F0EB79}"/>
                </a:ext>
              </a:extLst>
            </p:cNvPr>
            <p:cNvSpPr txBox="1"/>
            <p:nvPr userDrawn="1"/>
          </p:nvSpPr>
          <p:spPr>
            <a:xfrm>
              <a:off x="9782544" y="6117886"/>
              <a:ext cx="2281646" cy="523220"/>
            </a:xfrm>
            <a:prstGeom prst="rect">
              <a:avLst/>
            </a:prstGeom>
            <a:noFill/>
            <a:ln>
              <a:noFill/>
            </a:ln>
          </p:spPr>
          <p:txBody>
            <a:bodyPr wrap="square" rtlCol="0">
              <a:spAutoFit/>
            </a:bodyPr>
            <a:lstStyle/>
            <a:p>
              <a:pPr algn="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Bli en medlem i </a:t>
              </a:r>
              <a:b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sv-SE" sz="1400" dirty="0">
                  <a:solidFill>
                    <a:schemeClr val="bg1"/>
                  </a:solidFill>
                  <a:latin typeface="Verdana" panose="020B0604030504040204" pitchFamily="34" charset="0"/>
                  <a:ea typeface="Verdana" panose="020B0604030504040204" pitchFamily="34" charset="0"/>
                  <a:cs typeface="Verdana" panose="020B0604030504040204" pitchFamily="34" charset="0"/>
                </a:rPr>
                <a:t>ett Saco-S-förbund</a:t>
              </a:r>
            </a:p>
          </p:txBody>
        </p:sp>
      </p:grpSp>
    </p:spTree>
    <p:extLst>
      <p:ext uri="{BB962C8B-B14F-4D97-AF65-F5344CB8AC3E}">
        <p14:creationId xmlns:p14="http://schemas.microsoft.com/office/powerpoint/2010/main" val="1490827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9FF34-0895-470D-8DE9-E575FDD5E220}"/>
              </a:ext>
            </a:extLst>
          </p:cNvPr>
          <p:cNvSpPr>
            <a:spLocks noGrp="1"/>
          </p:cNvSpPr>
          <p:nvPr>
            <p:ph type="title"/>
          </p:nvPr>
        </p:nvSpPr>
        <p:spPr>
          <a:xfrm>
            <a:off x="838200" y="365125"/>
            <a:ext cx="10515600" cy="1077781"/>
          </a:xfrm>
        </p:spPr>
        <p:txBody>
          <a:bodyPr>
            <a:normAutofit/>
          </a:bodyPr>
          <a:lstStyle>
            <a:lvl1pPr>
              <a:defRPr sz="3600">
                <a:solidFill>
                  <a:srgbClr val="008EA1"/>
                </a:solidFill>
                <a:latin typeface="Georgia" panose="02040502050405020303" pitchFamily="18" charset="0"/>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25A4C5D6-BB7E-4194-950C-04A9D9B0472E}"/>
              </a:ext>
            </a:extLst>
          </p:cNvPr>
          <p:cNvSpPr>
            <a:spLocks noGrp="1"/>
          </p:cNvSpPr>
          <p:nvPr>
            <p:ph sz="half" idx="1"/>
          </p:nvPr>
        </p:nvSpPr>
        <p:spPr>
          <a:xfrm>
            <a:off x="838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4" name="Platshållare för innehåll 3">
            <a:extLst>
              <a:ext uri="{FF2B5EF4-FFF2-40B4-BE49-F238E27FC236}">
                <a16:creationId xmlns:a16="http://schemas.microsoft.com/office/drawing/2014/main" id="{37C681A1-F171-4A2E-9A81-3416E8A50DB5}"/>
              </a:ext>
            </a:extLst>
          </p:cNvPr>
          <p:cNvSpPr>
            <a:spLocks noGrp="1"/>
          </p:cNvSpPr>
          <p:nvPr>
            <p:ph sz="half" idx="2"/>
          </p:nvPr>
        </p:nvSpPr>
        <p:spPr>
          <a:xfrm>
            <a:off x="6172200" y="1666234"/>
            <a:ext cx="5181600" cy="4351338"/>
          </a:xfrm>
        </p:spPr>
        <p:txBody>
          <a:bodyPr/>
          <a:lstStyle>
            <a:lvl1pPr>
              <a:defRPr>
                <a:latin typeface="Georgia" panose="02040502050405020303" pitchFamily="18" charset="0"/>
              </a:defRPr>
            </a:lvl1pPr>
            <a:lvl2pPr>
              <a:defRPr>
                <a:latin typeface="Georgia" panose="02040502050405020303" pitchFamily="18" charset="0"/>
              </a:defRPr>
            </a:lvl2pPr>
            <a:lvl3pPr>
              <a:defRPr>
                <a:latin typeface="Georgia" panose="02040502050405020303" pitchFamily="18" charset="0"/>
              </a:defRPr>
            </a:lvl3pPr>
            <a:lvl4pPr>
              <a:defRPr>
                <a:latin typeface="Georgia" panose="02040502050405020303" pitchFamily="18" charset="0"/>
              </a:defRPr>
            </a:lvl4pPr>
            <a:lvl5pPr marL="1828800" indent="0">
              <a:buNone/>
              <a:defRPr>
                <a:latin typeface="Georgia" panose="02040502050405020303" pitchFamily="18"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grpSp>
        <p:nvGrpSpPr>
          <p:cNvPr id="8" name="Grupp 7">
            <a:extLst>
              <a:ext uri="{FF2B5EF4-FFF2-40B4-BE49-F238E27FC236}">
                <a16:creationId xmlns:a16="http://schemas.microsoft.com/office/drawing/2014/main" id="{C4B0CF0E-9588-4E64-A707-94A02F397FE6}"/>
              </a:ext>
            </a:extLst>
          </p:cNvPr>
          <p:cNvGrpSpPr/>
          <p:nvPr userDrawn="1"/>
        </p:nvGrpSpPr>
        <p:grpSpPr>
          <a:xfrm>
            <a:off x="8522169" y="5469579"/>
            <a:ext cx="3669831" cy="1388421"/>
            <a:chOff x="8522169" y="5469579"/>
            <a:chExt cx="3669831" cy="1388421"/>
          </a:xfrm>
        </p:grpSpPr>
        <p:sp>
          <p:nvSpPr>
            <p:cNvPr id="9" name="Rätvinklig triangel 8">
              <a:extLst>
                <a:ext uri="{FF2B5EF4-FFF2-40B4-BE49-F238E27FC236}">
                  <a16:creationId xmlns:a16="http://schemas.microsoft.com/office/drawing/2014/main" id="{8F2CCE67-692A-4770-A254-0AF5DAE0A5DE}"/>
                </a:ext>
              </a:extLst>
            </p:cNvPr>
            <p:cNvSpPr/>
            <p:nvPr/>
          </p:nvSpPr>
          <p:spPr>
            <a:xfrm flipH="1">
              <a:off x="8522169" y="5469579"/>
              <a:ext cx="3669831" cy="1388421"/>
            </a:xfrm>
            <a:prstGeom prst="rtTriangle">
              <a:avLst/>
            </a:prstGeom>
            <a:solidFill>
              <a:srgbClr val="008EA1"/>
            </a:solidFill>
            <a:ln>
              <a:solidFill>
                <a:srgbClr val="008EA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590E992-1659-4180-AABE-094263DEB92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45000" y="5943042"/>
              <a:ext cx="887919" cy="713707"/>
            </a:xfrm>
            <a:prstGeom prst="rect">
              <a:avLst/>
            </a:prstGeom>
          </p:spPr>
        </p:pic>
      </p:grpSp>
    </p:spTree>
    <p:extLst>
      <p:ext uri="{BB962C8B-B14F-4D97-AF65-F5344CB8AC3E}">
        <p14:creationId xmlns:p14="http://schemas.microsoft.com/office/powerpoint/2010/main" val="1745030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49C3BC7-F2B8-4823-AA5B-8ECD5F3449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87278F5-D479-4D1F-B5D7-8DF31A5F50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0C674ACF-5FE1-4300-B115-DBEB5D86E0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6C9E8-E5F2-405E-962A-120CEADA7A68}" type="datetimeFigureOut">
              <a:rPr lang="sv-SE" smtClean="0"/>
              <a:t>2023-03-15</a:t>
            </a:fld>
            <a:endParaRPr lang="sv-SE"/>
          </a:p>
        </p:txBody>
      </p:sp>
      <p:sp>
        <p:nvSpPr>
          <p:cNvPr id="5" name="Platshållare för sidfot 4">
            <a:extLst>
              <a:ext uri="{FF2B5EF4-FFF2-40B4-BE49-F238E27FC236}">
                <a16:creationId xmlns:a16="http://schemas.microsoft.com/office/drawing/2014/main" id="{977B10AE-3B7C-4D23-9819-D97805A35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03A2D5A-E35E-4D67-8767-4B0914F1D0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3E946-5E33-45CE-9E7E-7B60384D51BE}" type="slidenum">
              <a:rPr lang="sv-SE" smtClean="0"/>
              <a:t>‹#›</a:t>
            </a:fld>
            <a:endParaRPr lang="sv-SE"/>
          </a:p>
        </p:txBody>
      </p:sp>
    </p:spTree>
    <p:extLst>
      <p:ext uri="{BB962C8B-B14F-4D97-AF65-F5344CB8AC3E}">
        <p14:creationId xmlns:p14="http://schemas.microsoft.com/office/powerpoint/2010/main" val="700304134"/>
      </p:ext>
    </p:extLst>
  </p:cSld>
  <p:clrMap bg1="lt1" tx1="dk1" bg2="lt2" tx2="dk2" accent1="accent1" accent2="accent2" accent3="accent3" accent4="accent4" accent5="accent5" accent6="accent6" hlink="hlink" folHlink="folHlink"/>
  <p:sldLayoutIdLst>
    <p:sldLayoutId id="2147483674" r:id="rId1"/>
    <p:sldLayoutId id="2147483672" r:id="rId2"/>
    <p:sldLayoutId id="2147483649" r:id="rId3"/>
    <p:sldLayoutId id="2147483662" r:id="rId4"/>
    <p:sldLayoutId id="2147483683" r:id="rId5"/>
    <p:sldLayoutId id="2147483682" r:id="rId6"/>
    <p:sldLayoutId id="2147483650" r:id="rId7"/>
    <p:sldLayoutId id="2147483664" r:id="rId8"/>
    <p:sldLayoutId id="2147483652" r:id="rId9"/>
    <p:sldLayoutId id="2147483675" r:id="rId10"/>
    <p:sldLayoutId id="2147483676" r:id="rId11"/>
    <p:sldLayoutId id="2147483685" r:id="rId12"/>
    <p:sldLayoutId id="2147483686" r:id="rId13"/>
    <p:sldLayoutId id="2147483677" r:id="rId14"/>
    <p:sldLayoutId id="2147483665" r:id="rId15"/>
    <p:sldLayoutId id="2147483667" r:id="rId16"/>
    <p:sldLayoutId id="2147483678" r:id="rId17"/>
    <p:sldLayoutId id="2147483684" r:id="rId18"/>
    <p:sldLayoutId id="2147483679" r:id="rId19"/>
    <p:sldLayoutId id="2147483666" r:id="rId20"/>
    <p:sldLayoutId id="2147483668" r:id="rId21"/>
    <p:sldLayoutId id="2147483680" r:id="rId22"/>
    <p:sldLayoutId id="2147483681" r:id="rId23"/>
    <p:sldLayoutId id="2147483669" r:id="rId24"/>
    <p:sldLayoutId id="2147483670" r:id="rId25"/>
    <p:sldLayoutId id="2147483671" r:id="rId26"/>
  </p:sldLayoutIdLst>
  <p:txStyles>
    <p:titleStyle>
      <a:lvl1pPr algn="l" defTabSz="914400" rtl="0" eaLnBrk="1" latinLnBrk="0" hangingPunct="1">
        <a:lnSpc>
          <a:spcPct val="90000"/>
        </a:lnSpc>
        <a:spcBef>
          <a:spcPct val="0"/>
        </a:spcBef>
        <a:buNone/>
        <a:defRPr sz="36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454782F-813C-930D-5523-40194F8CDFA0}"/>
              </a:ext>
            </a:extLst>
          </p:cNvPr>
          <p:cNvSpPr>
            <a:spLocks noGrp="1"/>
          </p:cNvSpPr>
          <p:nvPr>
            <p:ph sz="quarter" idx="10"/>
          </p:nvPr>
        </p:nvSpPr>
        <p:spPr/>
        <p:txBody>
          <a:bodyPr/>
          <a:lstStyle/>
          <a:p>
            <a:r>
              <a:rPr lang="sv-SE" dirty="0"/>
              <a:t>RALS 2010-T: Ett löneavtal som visar vägen</a:t>
            </a:r>
          </a:p>
        </p:txBody>
      </p:sp>
      <p:sp>
        <p:nvSpPr>
          <p:cNvPr id="3" name="Platshållare för text 2">
            <a:extLst>
              <a:ext uri="{FF2B5EF4-FFF2-40B4-BE49-F238E27FC236}">
                <a16:creationId xmlns:a16="http://schemas.microsoft.com/office/drawing/2014/main" id="{4B7EC7B9-DE5F-58A8-8681-E7E77A8A8BB6}"/>
              </a:ext>
            </a:extLst>
          </p:cNvPr>
          <p:cNvSpPr>
            <a:spLocks noGrp="1"/>
          </p:cNvSpPr>
          <p:nvPr>
            <p:ph type="body" sz="quarter" idx="11"/>
          </p:nvPr>
        </p:nvSpPr>
        <p:spPr/>
        <p:txBody>
          <a:bodyPr/>
          <a:lstStyle/>
          <a:p>
            <a:endParaRPr lang="sv-SE" dirty="0"/>
          </a:p>
        </p:txBody>
      </p:sp>
    </p:spTree>
    <p:extLst>
      <p:ext uri="{BB962C8B-B14F-4D97-AF65-F5344CB8AC3E}">
        <p14:creationId xmlns:p14="http://schemas.microsoft.com/office/powerpoint/2010/main" val="3070913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5585A4-5A49-2B7D-E5E5-854531B1A4EA}"/>
              </a:ext>
            </a:extLst>
          </p:cNvPr>
          <p:cNvSpPr>
            <a:spLocks noGrp="1"/>
          </p:cNvSpPr>
          <p:nvPr>
            <p:ph type="ctrTitle"/>
          </p:nvPr>
        </p:nvSpPr>
        <p:spPr/>
        <p:txBody>
          <a:bodyPr/>
          <a:lstStyle/>
          <a:p>
            <a:r>
              <a:rPr lang="sv-SE" dirty="0"/>
              <a:t>Ny lön</a:t>
            </a:r>
          </a:p>
        </p:txBody>
      </p:sp>
      <p:sp>
        <p:nvSpPr>
          <p:cNvPr id="3" name="Platshållare för text 2">
            <a:extLst>
              <a:ext uri="{FF2B5EF4-FFF2-40B4-BE49-F238E27FC236}">
                <a16:creationId xmlns:a16="http://schemas.microsoft.com/office/drawing/2014/main" id="{02241A69-F39F-7CE3-E8DA-2FCACFE889ED}"/>
              </a:ext>
            </a:extLst>
          </p:cNvPr>
          <p:cNvSpPr>
            <a:spLocks noGrp="1"/>
          </p:cNvSpPr>
          <p:nvPr>
            <p:ph type="body" sz="quarter" idx="10"/>
          </p:nvPr>
        </p:nvSpPr>
        <p:spPr/>
        <p:txBody>
          <a:bodyPr>
            <a:noAutofit/>
          </a:bodyPr>
          <a:lstStyle/>
          <a:p>
            <a:pPr marL="0" indent="0">
              <a:buNone/>
            </a:pPr>
            <a:r>
              <a:rPr lang="sv-SE" sz="2400" b="1" dirty="0"/>
              <a:t>Saco-S </a:t>
            </a:r>
          </a:p>
          <a:p>
            <a:r>
              <a:rPr lang="sv-SE" sz="2400" dirty="0"/>
              <a:t>Hur stödjer vi våra medlemmar under de lönesättande samtalen? </a:t>
            </a:r>
          </a:p>
          <a:p>
            <a:r>
              <a:rPr lang="sv-SE" sz="2400" dirty="0"/>
              <a:t>Hur kan vi i ett tidigt skede stödja medlemmar vars lönesättande samtal kan sluta i oenighet?</a:t>
            </a:r>
          </a:p>
          <a:p>
            <a:pPr marL="0" indent="0">
              <a:spcBef>
                <a:spcPts val="1200"/>
              </a:spcBef>
              <a:buNone/>
            </a:pPr>
            <a:r>
              <a:rPr lang="sv-SE" sz="2400" b="1" dirty="0"/>
              <a:t>Gemensamt </a:t>
            </a:r>
          </a:p>
          <a:p>
            <a:r>
              <a:rPr lang="sv-SE" sz="2400" dirty="0"/>
              <a:t>Hur kan vi som lokala parter skapa så goda förutsättningar som möjligt för chefer och medarbetare? </a:t>
            </a:r>
          </a:p>
          <a:p>
            <a:r>
              <a:rPr lang="sv-SE" sz="2400" dirty="0"/>
              <a:t>Har vi behov av att utveckla samtalsmallar, policys och lönekriterier som speglar verksamhetens behov och mål? </a:t>
            </a:r>
          </a:p>
          <a:p>
            <a:r>
              <a:rPr lang="sv-SE" sz="2400" dirty="0"/>
              <a:t>Har vi som parter förutsättningar att utveckla en alternativ oenighetsordning?</a:t>
            </a:r>
            <a:endParaRPr lang="en-GB" sz="2400" dirty="0"/>
          </a:p>
        </p:txBody>
      </p:sp>
    </p:spTree>
    <p:extLst>
      <p:ext uri="{BB962C8B-B14F-4D97-AF65-F5344CB8AC3E}">
        <p14:creationId xmlns:p14="http://schemas.microsoft.com/office/powerpoint/2010/main" val="26961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F398021-FAED-249F-0403-61A55D03CBAC}"/>
              </a:ext>
            </a:extLst>
          </p:cNvPr>
          <p:cNvSpPr>
            <a:spLocks noGrp="1"/>
          </p:cNvSpPr>
          <p:nvPr>
            <p:ph type="ctrTitle"/>
          </p:nvPr>
        </p:nvSpPr>
        <p:spPr/>
        <p:txBody>
          <a:bodyPr/>
          <a:lstStyle/>
          <a:p>
            <a:r>
              <a:rPr lang="sv-SE" dirty="0"/>
              <a:t>Avstämning</a:t>
            </a:r>
          </a:p>
        </p:txBody>
      </p:sp>
      <p:sp>
        <p:nvSpPr>
          <p:cNvPr id="4" name="Platshållare för text 3">
            <a:extLst>
              <a:ext uri="{FF2B5EF4-FFF2-40B4-BE49-F238E27FC236}">
                <a16:creationId xmlns:a16="http://schemas.microsoft.com/office/drawing/2014/main" id="{D7E8ADCF-C822-BA1B-F7F0-6C1D11DDBE27}"/>
              </a:ext>
            </a:extLst>
          </p:cNvPr>
          <p:cNvSpPr>
            <a:spLocks noGrp="1"/>
          </p:cNvSpPr>
          <p:nvPr>
            <p:ph type="body" sz="quarter" idx="10"/>
          </p:nvPr>
        </p:nvSpPr>
        <p:spPr/>
        <p:txBody>
          <a:bodyPr>
            <a:noAutofit/>
          </a:bodyPr>
          <a:lstStyle/>
          <a:p>
            <a:pPr marL="0" indent="0">
              <a:buNone/>
            </a:pPr>
            <a:r>
              <a:rPr lang="sv-SE" sz="2400" b="1" dirty="0"/>
              <a:t>Saco-S</a:t>
            </a:r>
            <a:r>
              <a:rPr lang="sv-SE" sz="2400" dirty="0"/>
              <a:t> </a:t>
            </a:r>
          </a:p>
          <a:p>
            <a:r>
              <a:rPr lang="sv-SE" sz="2400" dirty="0"/>
              <a:t>Avspeglar resultatet av lönerevisionen Saco-S lönepolitik och avtalets intentioner? </a:t>
            </a:r>
          </a:p>
          <a:p>
            <a:pPr marL="0" indent="0">
              <a:spcBef>
                <a:spcPts val="1200"/>
              </a:spcBef>
              <a:buNone/>
            </a:pPr>
            <a:r>
              <a:rPr lang="sv-SE" sz="2400" b="1" dirty="0"/>
              <a:t>Gemensamt</a:t>
            </a:r>
            <a:r>
              <a:rPr lang="sv-SE" sz="2400" dirty="0"/>
              <a:t> </a:t>
            </a:r>
          </a:p>
          <a:p>
            <a:r>
              <a:rPr lang="sv-SE" sz="2400" dirty="0"/>
              <a:t>Blev det som vi tänkt på kort och lång sikt? </a:t>
            </a:r>
          </a:p>
          <a:p>
            <a:r>
              <a:rPr lang="sv-SE" sz="2400" dirty="0"/>
              <a:t>Syns resultatet av det vi kom överens om inför lönerevisionen? </a:t>
            </a:r>
          </a:p>
          <a:p>
            <a:r>
              <a:rPr lang="sv-SE" sz="2400" dirty="0"/>
              <a:t>Hur hänger resultatet ihop med lönepolicyn och avtalets intentioner? </a:t>
            </a:r>
          </a:p>
          <a:p>
            <a:r>
              <a:rPr lang="sv-SE" sz="2400" dirty="0"/>
              <a:t>Fungerade de olika delarna i lönebildningsprocessen som planerat? </a:t>
            </a:r>
          </a:p>
          <a:p>
            <a:r>
              <a:rPr lang="sv-SE" sz="2400" dirty="0"/>
              <a:t>Hur fungerade lönekriterierna i praktiken?</a:t>
            </a:r>
            <a:endParaRPr lang="en-GB" sz="2400" dirty="0"/>
          </a:p>
          <a:p>
            <a:endParaRPr lang="sv-SE" sz="2400" dirty="0"/>
          </a:p>
        </p:txBody>
      </p:sp>
    </p:spTree>
    <p:extLst>
      <p:ext uri="{BB962C8B-B14F-4D97-AF65-F5344CB8AC3E}">
        <p14:creationId xmlns:p14="http://schemas.microsoft.com/office/powerpoint/2010/main" val="345297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703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AA3BEF-EA4A-505D-43A2-A3F0101288EF}"/>
              </a:ext>
            </a:extLst>
          </p:cNvPr>
          <p:cNvSpPr>
            <a:spLocks noGrp="1"/>
          </p:cNvSpPr>
          <p:nvPr>
            <p:ph type="title"/>
          </p:nvPr>
        </p:nvSpPr>
        <p:spPr/>
        <p:txBody>
          <a:bodyPr>
            <a:normAutofit fontScale="90000"/>
          </a:bodyPr>
          <a:lstStyle/>
          <a:p>
            <a:r>
              <a:rPr lang="sv-SE" dirty="0"/>
              <a:t>Bakgrund till inspirationsmaterialet</a:t>
            </a:r>
          </a:p>
        </p:txBody>
      </p:sp>
      <p:sp>
        <p:nvSpPr>
          <p:cNvPr id="3" name="Platshållare för innehåll 2">
            <a:extLst>
              <a:ext uri="{FF2B5EF4-FFF2-40B4-BE49-F238E27FC236}">
                <a16:creationId xmlns:a16="http://schemas.microsoft.com/office/drawing/2014/main" id="{38ABB274-C2B1-2489-683D-0BFD619262C6}"/>
              </a:ext>
            </a:extLst>
          </p:cNvPr>
          <p:cNvSpPr>
            <a:spLocks noGrp="1"/>
          </p:cNvSpPr>
          <p:nvPr>
            <p:ph sz="half" idx="2"/>
          </p:nvPr>
        </p:nvSpPr>
        <p:spPr>
          <a:xfrm>
            <a:off x="6284101" y="1996888"/>
            <a:ext cx="5069699" cy="4020684"/>
          </a:xfrm>
        </p:spPr>
        <p:txBody>
          <a:bodyPr/>
          <a:lstStyle/>
          <a:p>
            <a:r>
              <a:rPr lang="sv-SE" dirty="0"/>
              <a:t>Centrala parters stöd.</a:t>
            </a:r>
          </a:p>
          <a:p>
            <a:r>
              <a:rPr lang="sv-SE" dirty="0"/>
              <a:t>Syfte att inspirera lokala parter.</a:t>
            </a:r>
          </a:p>
          <a:p>
            <a:r>
              <a:rPr lang="sv-SE" dirty="0"/>
              <a:t>Utvecklande samtal kring viktiga delar som rör lokal lönebildning</a:t>
            </a:r>
          </a:p>
          <a:p>
            <a:endParaRPr lang="sv-SE" dirty="0"/>
          </a:p>
        </p:txBody>
      </p:sp>
    </p:spTree>
    <p:extLst>
      <p:ext uri="{BB962C8B-B14F-4D97-AF65-F5344CB8AC3E}">
        <p14:creationId xmlns:p14="http://schemas.microsoft.com/office/powerpoint/2010/main" val="759543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A9DFD2-BA88-592E-E6F9-6B5CA86C0A6A}"/>
              </a:ext>
            </a:extLst>
          </p:cNvPr>
          <p:cNvSpPr>
            <a:spLocks noGrp="1"/>
          </p:cNvSpPr>
          <p:nvPr>
            <p:ph type="title"/>
          </p:nvPr>
        </p:nvSpPr>
        <p:spPr>
          <a:xfrm>
            <a:off x="626021" y="365125"/>
            <a:ext cx="5079521" cy="1077781"/>
          </a:xfrm>
        </p:spPr>
        <p:txBody>
          <a:bodyPr>
            <a:normAutofit fontScale="90000"/>
          </a:bodyPr>
          <a:lstStyle/>
          <a:p>
            <a:r>
              <a:rPr lang="sv-SE" dirty="0"/>
              <a:t>Grunden för den lokala analysen</a:t>
            </a:r>
          </a:p>
        </p:txBody>
      </p:sp>
      <p:sp>
        <p:nvSpPr>
          <p:cNvPr id="3" name="Platshållare för innehåll 2">
            <a:extLst>
              <a:ext uri="{FF2B5EF4-FFF2-40B4-BE49-F238E27FC236}">
                <a16:creationId xmlns:a16="http://schemas.microsoft.com/office/drawing/2014/main" id="{0F9DA54A-313A-1FFF-563F-8FD99C2AA352}"/>
              </a:ext>
            </a:extLst>
          </p:cNvPr>
          <p:cNvSpPr>
            <a:spLocks noGrp="1"/>
          </p:cNvSpPr>
          <p:nvPr>
            <p:ph sz="half" idx="1"/>
          </p:nvPr>
        </p:nvSpPr>
        <p:spPr>
          <a:xfrm>
            <a:off x="626021" y="1985016"/>
            <a:ext cx="5606999" cy="4351338"/>
          </a:xfrm>
        </p:spPr>
        <p:txBody>
          <a:bodyPr>
            <a:noAutofit/>
          </a:bodyPr>
          <a:lstStyle/>
          <a:p>
            <a:pPr marL="0" indent="0">
              <a:lnSpc>
                <a:spcPct val="110000"/>
              </a:lnSpc>
              <a:buNone/>
            </a:pPr>
            <a:r>
              <a:rPr lang="sv-SE" sz="2000" b="1" dirty="0"/>
              <a:t>Viktiga frågeställningar att samtala om lokalt på myndigheten</a:t>
            </a:r>
          </a:p>
          <a:p>
            <a:pPr>
              <a:lnSpc>
                <a:spcPct val="110000"/>
              </a:lnSpc>
            </a:pPr>
            <a:r>
              <a:rPr lang="sv-SE" sz="2000" dirty="0"/>
              <a:t>Vilka förändringar och/eller utmaningar står verksamheten inför, på kort och lång sikt?</a:t>
            </a:r>
          </a:p>
          <a:p>
            <a:pPr>
              <a:lnSpc>
                <a:spcPct val="110000"/>
              </a:lnSpc>
            </a:pPr>
            <a:r>
              <a:rPr lang="sv-SE" sz="2000" dirty="0"/>
              <a:t>På vilket sätt påverkar dessa förändringar/ utmaningar vår kompetensförsörjning? </a:t>
            </a:r>
          </a:p>
          <a:p>
            <a:pPr>
              <a:lnSpc>
                <a:spcPct val="110000"/>
              </a:lnSpc>
            </a:pPr>
            <a:r>
              <a:rPr lang="sv-SE" sz="2000" dirty="0"/>
              <a:t>Konkurrerar vi med övriga arbetsmarknaden om kompetens? Om så, hur agerar vi?</a:t>
            </a:r>
          </a:p>
          <a:p>
            <a:pPr>
              <a:lnSpc>
                <a:spcPct val="110000"/>
              </a:lnSpc>
            </a:pPr>
            <a:r>
              <a:rPr lang="sv-SE" sz="2000" dirty="0"/>
              <a:t>Vilken personalrörlighet har vi och varför? Finns det en lönepolitisk koppling till rörligheten, t.ex. lön och/eller löneutveckling?</a:t>
            </a:r>
          </a:p>
          <a:p>
            <a:pPr>
              <a:lnSpc>
                <a:spcPct val="110000"/>
              </a:lnSpc>
            </a:pPr>
            <a:endParaRPr lang="sv-SE" sz="2000" dirty="0"/>
          </a:p>
        </p:txBody>
      </p:sp>
    </p:spTree>
    <p:extLst>
      <p:ext uri="{BB962C8B-B14F-4D97-AF65-F5344CB8AC3E}">
        <p14:creationId xmlns:p14="http://schemas.microsoft.com/office/powerpoint/2010/main" val="297430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FE3B7-9512-AD11-6922-CA6954CCF80E}"/>
              </a:ext>
            </a:extLst>
          </p:cNvPr>
          <p:cNvSpPr>
            <a:spLocks noGrp="1"/>
          </p:cNvSpPr>
          <p:nvPr>
            <p:ph type="title"/>
          </p:nvPr>
        </p:nvSpPr>
        <p:spPr>
          <a:xfrm>
            <a:off x="553347" y="367678"/>
            <a:ext cx="5069699" cy="1077781"/>
          </a:xfrm>
        </p:spPr>
        <p:txBody>
          <a:bodyPr/>
          <a:lstStyle/>
          <a:p>
            <a:r>
              <a:rPr lang="sv-SE" dirty="0"/>
              <a:t>RALS 2010-T</a:t>
            </a:r>
          </a:p>
        </p:txBody>
      </p:sp>
      <p:sp>
        <p:nvSpPr>
          <p:cNvPr id="3" name="Platshållare för innehåll 2">
            <a:extLst>
              <a:ext uri="{FF2B5EF4-FFF2-40B4-BE49-F238E27FC236}">
                <a16:creationId xmlns:a16="http://schemas.microsoft.com/office/drawing/2014/main" id="{95E3849F-87B4-9ADD-0FB1-E9B25F04A174}"/>
              </a:ext>
            </a:extLst>
          </p:cNvPr>
          <p:cNvSpPr>
            <a:spLocks noGrp="1"/>
          </p:cNvSpPr>
          <p:nvPr>
            <p:ph sz="half" idx="2"/>
          </p:nvPr>
        </p:nvSpPr>
        <p:spPr>
          <a:xfrm>
            <a:off x="553346" y="1985987"/>
            <a:ext cx="5360893" cy="4351338"/>
          </a:xfrm>
        </p:spPr>
        <p:txBody>
          <a:bodyPr>
            <a:noAutofit/>
          </a:bodyPr>
          <a:lstStyle/>
          <a:p>
            <a:r>
              <a:rPr lang="sv-SE" sz="2000" dirty="0"/>
              <a:t>Hur tillämpar vi RALS-T i vår verksamhet?</a:t>
            </a:r>
          </a:p>
          <a:p>
            <a:r>
              <a:rPr lang="sv-SE" sz="2000" dirty="0"/>
              <a:t>Hur möjliggör vi att lönen blir en investering i verksamhet och medarbetare? </a:t>
            </a:r>
          </a:p>
          <a:p>
            <a:r>
              <a:rPr lang="sv-SE" sz="2000" dirty="0"/>
              <a:t>På vilket sätt får avtalets intentioner genomslag i vår lokala lönebildning? </a:t>
            </a:r>
          </a:p>
          <a:p>
            <a:r>
              <a:rPr lang="sv-SE" sz="2000" dirty="0"/>
              <a:t>Stödjer lönestrukturen verksamhetens uppdrag och utveckling? </a:t>
            </a:r>
          </a:p>
          <a:p>
            <a:r>
              <a:rPr lang="sv-SE" sz="2000" dirty="0"/>
              <a:t>Har vi ett tydligt samband mellan lön och resultat? </a:t>
            </a:r>
          </a:p>
          <a:p>
            <a:r>
              <a:rPr lang="sv-SE" sz="2000" dirty="0"/>
              <a:t>Hur ser vi på resultaten av våra respektive analyser?</a:t>
            </a:r>
          </a:p>
          <a:p>
            <a:endParaRPr lang="sv-SE" dirty="0"/>
          </a:p>
        </p:txBody>
      </p:sp>
    </p:spTree>
    <p:extLst>
      <p:ext uri="{BB962C8B-B14F-4D97-AF65-F5344CB8AC3E}">
        <p14:creationId xmlns:p14="http://schemas.microsoft.com/office/powerpoint/2010/main" val="271244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DE7598-79C5-A585-BB64-106B3044D380}"/>
              </a:ext>
            </a:extLst>
          </p:cNvPr>
          <p:cNvSpPr>
            <a:spLocks noGrp="1"/>
          </p:cNvSpPr>
          <p:nvPr>
            <p:ph type="ctrTitle"/>
          </p:nvPr>
        </p:nvSpPr>
        <p:spPr/>
        <p:txBody>
          <a:bodyPr/>
          <a:lstStyle/>
          <a:p>
            <a:r>
              <a:rPr lang="sv-SE" dirty="0"/>
              <a:t>Vikten av en tydlig lönepolitik</a:t>
            </a:r>
          </a:p>
        </p:txBody>
      </p:sp>
      <p:sp>
        <p:nvSpPr>
          <p:cNvPr id="3" name="Platshållare för text 2">
            <a:extLst>
              <a:ext uri="{FF2B5EF4-FFF2-40B4-BE49-F238E27FC236}">
                <a16:creationId xmlns:a16="http://schemas.microsoft.com/office/drawing/2014/main" id="{2D375070-F590-8DEB-79FE-A02E09D50781}"/>
              </a:ext>
            </a:extLst>
          </p:cNvPr>
          <p:cNvSpPr>
            <a:spLocks noGrp="1"/>
          </p:cNvSpPr>
          <p:nvPr>
            <p:ph type="body" sz="quarter" idx="10"/>
          </p:nvPr>
        </p:nvSpPr>
        <p:spPr>
          <a:xfrm>
            <a:off x="841907" y="1522214"/>
            <a:ext cx="10483232" cy="4353802"/>
          </a:xfrm>
          <a:solidFill>
            <a:schemeClr val="bg1">
              <a:alpha val="80000"/>
            </a:schemeClr>
          </a:solidFill>
        </p:spPr>
        <p:txBody>
          <a:bodyPr>
            <a:noAutofit/>
          </a:bodyPr>
          <a:lstStyle/>
          <a:p>
            <a:pPr marL="0" indent="0">
              <a:lnSpc>
                <a:spcPct val="110000"/>
              </a:lnSpc>
              <a:buNone/>
            </a:pPr>
            <a:r>
              <a:rPr lang="sv-SE" sz="2000" b="1" dirty="0"/>
              <a:t>Saco-S </a:t>
            </a:r>
          </a:p>
          <a:p>
            <a:pPr>
              <a:lnSpc>
                <a:spcPct val="110000"/>
              </a:lnSpc>
            </a:pPr>
            <a:r>
              <a:rPr lang="sv-SE" sz="2000" dirty="0"/>
              <a:t>Hur ska vi arbeta för att få genomslag för Saco-S lönepolitik? På kort och lång sikt. </a:t>
            </a:r>
          </a:p>
          <a:p>
            <a:pPr marL="0" indent="0">
              <a:lnSpc>
                <a:spcPct val="110000"/>
              </a:lnSpc>
              <a:buNone/>
            </a:pPr>
            <a:r>
              <a:rPr lang="sv-SE" sz="2000" b="1" dirty="0"/>
              <a:t>Gemensamt </a:t>
            </a:r>
          </a:p>
          <a:p>
            <a:pPr>
              <a:lnSpc>
                <a:spcPct val="110000"/>
              </a:lnSpc>
            </a:pPr>
            <a:r>
              <a:rPr lang="sv-SE" sz="2000" dirty="0"/>
              <a:t>Är sambandet mellan lön, motivation och resultat tydligt i organisationen? </a:t>
            </a:r>
          </a:p>
          <a:p>
            <a:pPr>
              <a:lnSpc>
                <a:spcPct val="110000"/>
              </a:lnSpc>
            </a:pPr>
            <a:r>
              <a:rPr lang="sv-SE" sz="2000" dirty="0"/>
              <a:t>Kan vi följa upp resultat på organisatorisk respektive individuell nivå? </a:t>
            </a:r>
          </a:p>
          <a:p>
            <a:pPr>
              <a:lnSpc>
                <a:spcPct val="110000"/>
              </a:lnSpc>
            </a:pPr>
            <a:r>
              <a:rPr lang="sv-SE" sz="2000" dirty="0"/>
              <a:t>Har vi en ändamålsenlig differentiering på individ- respektive organisatorisk nivå? </a:t>
            </a:r>
          </a:p>
          <a:p>
            <a:pPr>
              <a:lnSpc>
                <a:spcPct val="110000"/>
              </a:lnSpc>
            </a:pPr>
            <a:r>
              <a:rPr lang="sv-SE" sz="2000" dirty="0"/>
              <a:t>Har vi skapat förutsättningar för att genom lönesättningen motivera medarbetare och använda lönen som styrmedel? </a:t>
            </a:r>
          </a:p>
          <a:p>
            <a:pPr>
              <a:lnSpc>
                <a:spcPct val="110000"/>
              </a:lnSpc>
            </a:pPr>
            <a:r>
              <a:rPr lang="sv-SE" sz="2000" dirty="0"/>
              <a:t>Hur säkerställer vi att det inte uppstår osakligheter i lönesättningen, t.ex. beroende på kön?</a:t>
            </a:r>
          </a:p>
        </p:txBody>
      </p:sp>
    </p:spTree>
    <p:extLst>
      <p:ext uri="{BB962C8B-B14F-4D97-AF65-F5344CB8AC3E}">
        <p14:creationId xmlns:p14="http://schemas.microsoft.com/office/powerpoint/2010/main" val="1847717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A51CDB-98F0-F22F-C106-ED362760E69E}"/>
              </a:ext>
            </a:extLst>
          </p:cNvPr>
          <p:cNvSpPr>
            <a:spLocks noGrp="1"/>
          </p:cNvSpPr>
          <p:nvPr>
            <p:ph type="title"/>
          </p:nvPr>
        </p:nvSpPr>
        <p:spPr/>
        <p:txBody>
          <a:bodyPr>
            <a:normAutofit fontScale="90000"/>
          </a:bodyPr>
          <a:lstStyle/>
          <a:p>
            <a:r>
              <a:rPr lang="sv-SE" dirty="0"/>
              <a:t>Lokala förutsättningar och anpassningar</a:t>
            </a:r>
          </a:p>
        </p:txBody>
      </p:sp>
      <p:sp>
        <p:nvSpPr>
          <p:cNvPr id="3" name="Platshållare för innehåll 2">
            <a:extLst>
              <a:ext uri="{FF2B5EF4-FFF2-40B4-BE49-F238E27FC236}">
                <a16:creationId xmlns:a16="http://schemas.microsoft.com/office/drawing/2014/main" id="{878ED303-250C-3196-0E7A-0BC143F0F459}"/>
              </a:ext>
            </a:extLst>
          </p:cNvPr>
          <p:cNvSpPr>
            <a:spLocks noGrp="1"/>
          </p:cNvSpPr>
          <p:nvPr>
            <p:ph sz="half" idx="2"/>
          </p:nvPr>
        </p:nvSpPr>
        <p:spPr>
          <a:xfrm>
            <a:off x="6280030" y="1985016"/>
            <a:ext cx="5514894" cy="4351338"/>
          </a:xfrm>
        </p:spPr>
        <p:txBody>
          <a:bodyPr>
            <a:noAutofit/>
          </a:bodyPr>
          <a:lstStyle/>
          <a:p>
            <a:r>
              <a:rPr lang="sv-SE" sz="2400" dirty="0"/>
              <a:t>Harmonierar lönebildningsprocessen med övriga verksamhetsplanerings-processer? </a:t>
            </a:r>
          </a:p>
          <a:p>
            <a:r>
              <a:rPr lang="sv-SE" sz="2400" dirty="0"/>
              <a:t>Hur tydliggör vi lönebildnings-processen för organisationen? </a:t>
            </a:r>
          </a:p>
          <a:p>
            <a:r>
              <a:rPr lang="sv-SE" sz="2400" dirty="0"/>
              <a:t>Har vi gjort de lokala anpassningar vi behöver för ett effektivt </a:t>
            </a:r>
            <a:r>
              <a:rPr lang="sv-SE" sz="2400" dirty="0" err="1"/>
              <a:t>lönebilnings</a:t>
            </a:r>
            <a:r>
              <a:rPr lang="sv-SE" sz="2400" dirty="0"/>
              <a:t>-arbete?</a:t>
            </a:r>
            <a:endParaRPr lang="en-US" sz="2400" dirty="0"/>
          </a:p>
        </p:txBody>
      </p:sp>
    </p:spTree>
    <p:extLst>
      <p:ext uri="{BB962C8B-B14F-4D97-AF65-F5344CB8AC3E}">
        <p14:creationId xmlns:p14="http://schemas.microsoft.com/office/powerpoint/2010/main" val="533024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B49CB0-9EBC-5D00-0286-3A61336B44BC}"/>
              </a:ext>
            </a:extLst>
          </p:cNvPr>
          <p:cNvSpPr>
            <a:spLocks noGrp="1"/>
          </p:cNvSpPr>
          <p:nvPr>
            <p:ph type="title"/>
          </p:nvPr>
        </p:nvSpPr>
        <p:spPr/>
        <p:txBody>
          <a:bodyPr/>
          <a:lstStyle/>
          <a:p>
            <a:r>
              <a:rPr lang="sv-SE" dirty="0"/>
              <a:t>Att arbeta långsiktigt</a:t>
            </a:r>
          </a:p>
        </p:txBody>
      </p:sp>
      <p:sp>
        <p:nvSpPr>
          <p:cNvPr id="3" name="Platshållare för innehåll 2">
            <a:extLst>
              <a:ext uri="{FF2B5EF4-FFF2-40B4-BE49-F238E27FC236}">
                <a16:creationId xmlns:a16="http://schemas.microsoft.com/office/drawing/2014/main" id="{C9DBBD48-DD5A-1CC1-4DE6-F8B3EFFD3526}"/>
              </a:ext>
            </a:extLst>
          </p:cNvPr>
          <p:cNvSpPr>
            <a:spLocks noGrp="1"/>
          </p:cNvSpPr>
          <p:nvPr>
            <p:ph sz="half" idx="1"/>
          </p:nvPr>
        </p:nvSpPr>
        <p:spPr>
          <a:xfrm>
            <a:off x="6328684" y="1994376"/>
            <a:ext cx="5298457" cy="4351338"/>
          </a:xfrm>
        </p:spPr>
        <p:txBody>
          <a:bodyPr>
            <a:noAutofit/>
          </a:bodyPr>
          <a:lstStyle/>
          <a:p>
            <a:r>
              <a:rPr lang="sv-SE" sz="2000" dirty="0"/>
              <a:t>Hur jobbar vi som lokala parter med det långsiktiga perspektivet? </a:t>
            </a:r>
          </a:p>
          <a:p>
            <a:r>
              <a:rPr lang="sv-SE" sz="2000" dirty="0"/>
              <a:t>Hur ser vi på de långsiktiga utmaningarna, t.ex. kompetensförsörjningen? </a:t>
            </a:r>
          </a:p>
          <a:p>
            <a:r>
              <a:rPr lang="sv-SE" sz="2000" dirty="0"/>
              <a:t>Har vi en bra analysprocess som ger svar på de långsiktiga utmaningarna? </a:t>
            </a:r>
          </a:p>
          <a:p>
            <a:r>
              <a:rPr lang="sv-SE" sz="2000" dirty="0"/>
              <a:t>Har vi ett tydligt verksamhetsfokus i våra bedömningar? </a:t>
            </a:r>
          </a:p>
          <a:p>
            <a:r>
              <a:rPr lang="sv-SE" sz="2000" dirty="0"/>
              <a:t>Har vi de karriärvägar/utvecklings-möjligheter som vi önskar för att kunna rekrytera och behålla kompetens på sikt?</a:t>
            </a:r>
          </a:p>
        </p:txBody>
      </p:sp>
    </p:spTree>
    <p:extLst>
      <p:ext uri="{BB962C8B-B14F-4D97-AF65-F5344CB8AC3E}">
        <p14:creationId xmlns:p14="http://schemas.microsoft.com/office/powerpoint/2010/main" val="1836689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F97B53-5775-5654-DF0A-B114E5EF75FF}"/>
              </a:ext>
            </a:extLst>
          </p:cNvPr>
          <p:cNvSpPr>
            <a:spLocks noGrp="1"/>
          </p:cNvSpPr>
          <p:nvPr>
            <p:ph type="title"/>
          </p:nvPr>
        </p:nvSpPr>
        <p:spPr/>
        <p:txBody>
          <a:bodyPr>
            <a:normAutofit fontScale="90000"/>
          </a:bodyPr>
          <a:lstStyle/>
          <a:p>
            <a:r>
              <a:rPr lang="sv-SE" dirty="0"/>
              <a:t>Egna och gemensamma förberedelser</a:t>
            </a:r>
          </a:p>
        </p:txBody>
      </p:sp>
      <p:sp>
        <p:nvSpPr>
          <p:cNvPr id="3" name="Platshållare för innehåll 2">
            <a:extLst>
              <a:ext uri="{FF2B5EF4-FFF2-40B4-BE49-F238E27FC236}">
                <a16:creationId xmlns:a16="http://schemas.microsoft.com/office/drawing/2014/main" id="{5BB321BD-4CA3-7AED-C363-E615F1D3901B}"/>
              </a:ext>
            </a:extLst>
          </p:cNvPr>
          <p:cNvSpPr>
            <a:spLocks noGrp="1"/>
          </p:cNvSpPr>
          <p:nvPr>
            <p:ph sz="half" idx="2"/>
          </p:nvPr>
        </p:nvSpPr>
        <p:spPr>
          <a:xfrm>
            <a:off x="6284101" y="1968238"/>
            <a:ext cx="5636655" cy="4351338"/>
          </a:xfrm>
        </p:spPr>
        <p:txBody>
          <a:bodyPr>
            <a:noAutofit/>
          </a:bodyPr>
          <a:lstStyle/>
          <a:p>
            <a:pPr marL="0" indent="0">
              <a:buNone/>
            </a:pPr>
            <a:r>
              <a:rPr lang="sv-SE" sz="2000" b="1" dirty="0"/>
              <a:t>Saco-S</a:t>
            </a:r>
            <a:r>
              <a:rPr lang="sv-SE" sz="2000" dirty="0"/>
              <a:t> </a:t>
            </a:r>
          </a:p>
          <a:p>
            <a:r>
              <a:rPr lang="sv-SE" sz="2000" dirty="0"/>
              <a:t>Vilka underlag behöver vi för att kunna bedöma behov av förändringar i nuvarande lönestruktur i enlighet med Saco-S politik och RALS-T:s intentioner? </a:t>
            </a:r>
          </a:p>
          <a:p>
            <a:r>
              <a:rPr lang="sv-SE" sz="2000" dirty="0"/>
              <a:t>Hur bygger vi ett konstruktivt och långsiktigt arbete med arbetsgivaren? </a:t>
            </a:r>
          </a:p>
          <a:p>
            <a:r>
              <a:rPr lang="sv-SE" sz="2000" dirty="0"/>
              <a:t>På vilket sätt förbereder vi Saco-S föreningens medlemmar för den kommande lönerevisionen? </a:t>
            </a:r>
          </a:p>
          <a:p>
            <a:r>
              <a:rPr lang="sv-SE" sz="2000" dirty="0"/>
              <a:t>På vilket sätt ska vi hålla våra medlemmar informerade inför, under och efter lönerevisionen?</a:t>
            </a:r>
          </a:p>
          <a:p>
            <a:endParaRPr lang="sv-SE" sz="2000" dirty="0"/>
          </a:p>
          <a:p>
            <a:endParaRPr lang="sv-SE" sz="2000" dirty="0"/>
          </a:p>
        </p:txBody>
      </p:sp>
    </p:spTree>
    <p:extLst>
      <p:ext uri="{BB962C8B-B14F-4D97-AF65-F5344CB8AC3E}">
        <p14:creationId xmlns:p14="http://schemas.microsoft.com/office/powerpoint/2010/main" val="236434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1167F0-149F-BE97-0372-C95A62B6D529}"/>
              </a:ext>
            </a:extLst>
          </p:cNvPr>
          <p:cNvSpPr>
            <a:spLocks noGrp="1"/>
          </p:cNvSpPr>
          <p:nvPr>
            <p:ph type="title"/>
          </p:nvPr>
        </p:nvSpPr>
        <p:spPr>
          <a:xfrm>
            <a:off x="645625" y="376067"/>
            <a:ext cx="5069699" cy="1077781"/>
          </a:xfrm>
        </p:spPr>
        <p:txBody>
          <a:bodyPr>
            <a:normAutofit fontScale="90000"/>
          </a:bodyPr>
          <a:lstStyle/>
          <a:p>
            <a:r>
              <a:rPr lang="sv-SE" dirty="0"/>
              <a:t>Egna och gemensamma förberedelser forts…</a:t>
            </a:r>
          </a:p>
        </p:txBody>
      </p:sp>
      <p:sp>
        <p:nvSpPr>
          <p:cNvPr id="3" name="Platshållare för innehåll 2">
            <a:extLst>
              <a:ext uri="{FF2B5EF4-FFF2-40B4-BE49-F238E27FC236}">
                <a16:creationId xmlns:a16="http://schemas.microsoft.com/office/drawing/2014/main" id="{71B6434B-3BC8-BD4B-299A-BBDCB21234B2}"/>
              </a:ext>
            </a:extLst>
          </p:cNvPr>
          <p:cNvSpPr>
            <a:spLocks noGrp="1"/>
          </p:cNvSpPr>
          <p:nvPr>
            <p:ph sz="half" idx="2"/>
          </p:nvPr>
        </p:nvSpPr>
        <p:spPr>
          <a:xfrm>
            <a:off x="645624" y="1985987"/>
            <a:ext cx="5069699" cy="4351338"/>
          </a:xfrm>
        </p:spPr>
        <p:txBody>
          <a:bodyPr>
            <a:noAutofit/>
          </a:bodyPr>
          <a:lstStyle/>
          <a:p>
            <a:r>
              <a:rPr lang="sv-SE" sz="2000" b="1" dirty="0"/>
              <a:t>Gemensamt</a:t>
            </a:r>
            <a:r>
              <a:rPr lang="sv-SE" sz="2000" dirty="0"/>
              <a:t> </a:t>
            </a:r>
          </a:p>
          <a:p>
            <a:r>
              <a:rPr lang="sv-SE" sz="2000" dirty="0"/>
              <a:t>Har vi grundat diskussionen kring behov och förändringar på ett bra sätt? </a:t>
            </a:r>
          </a:p>
          <a:p>
            <a:r>
              <a:rPr lang="sv-SE" sz="2000" dirty="0"/>
              <a:t>Har vi strävat efter att bilda oss en gemensam uppfattning om lönebilden? </a:t>
            </a:r>
          </a:p>
          <a:p>
            <a:r>
              <a:rPr lang="sv-SE" sz="2000" dirty="0"/>
              <a:t>Hur stödjer lönebildningen att medarbetarna arbetar och utvecklas på det sätt som verksamheten kräver?</a:t>
            </a:r>
          </a:p>
          <a:p>
            <a:endParaRPr lang="sv-SE" sz="2000" dirty="0"/>
          </a:p>
          <a:p>
            <a:endParaRPr lang="sv-SE" sz="2000" dirty="0"/>
          </a:p>
        </p:txBody>
      </p:sp>
    </p:spTree>
    <p:extLst>
      <p:ext uri="{BB962C8B-B14F-4D97-AF65-F5344CB8AC3E}">
        <p14:creationId xmlns:p14="http://schemas.microsoft.com/office/powerpoint/2010/main" val="27469375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66D0E7B-CBF8-4D79-8B8F-AEFA85A6741B}" vid="{1A329473-ECF5-4CFC-ABA9-CD25E5B6183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CA91EA2794B5C24F9F75342F1EE6C80F" ma:contentTypeVersion="11" ma:contentTypeDescription="Skapa ett nytt dokument." ma:contentTypeScope="" ma:versionID="d146cfb64794a5155c36b5520ba058d8">
  <xsd:schema xmlns:xsd="http://www.w3.org/2001/XMLSchema" xmlns:xs="http://www.w3.org/2001/XMLSchema" xmlns:p="http://schemas.microsoft.com/office/2006/metadata/properties" xmlns:ns3="47105c17-939e-41ec-a029-864fa77d2809" xmlns:ns4="0f5039a4-761f-401e-b7a2-e8591ab6169e" targetNamespace="http://schemas.microsoft.com/office/2006/metadata/properties" ma:root="true" ma:fieldsID="a458de11f66f4ce24f69c6f0fa520f9f" ns3:_="" ns4:_="">
    <xsd:import namespace="47105c17-939e-41ec-a029-864fa77d2809"/>
    <xsd:import namespace="0f5039a4-761f-401e-b7a2-e8591ab6169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105c17-939e-41ec-a029-864fa77d2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5039a4-761f-401e-b7a2-e8591ab6169e"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SharingHintHash" ma:index="15"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2DC8E0-A150-4F76-BE7A-C9F09C057B17}">
  <ds:schemaRefs>
    <ds:schemaRef ds:uri="http://schemas.microsoft.com/office/infopath/2007/PartnerControls"/>
    <ds:schemaRef ds:uri="http://purl.org/dc/elements/1.1/"/>
    <ds:schemaRef ds:uri="http://schemas.microsoft.com/office/2006/documentManagement/types"/>
    <ds:schemaRef ds:uri="http://purl.org/dc/dcmitype/"/>
    <ds:schemaRef ds:uri="http://schemas.openxmlformats.org/package/2006/metadata/core-properties"/>
    <ds:schemaRef ds:uri="0f5039a4-761f-401e-b7a2-e8591ab6169e"/>
    <ds:schemaRef ds:uri="http://purl.org/dc/terms/"/>
    <ds:schemaRef ds:uri="47105c17-939e-41ec-a029-864fa77d280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8631328-BF13-499A-9043-2953A5EBFC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105c17-939e-41ec-a029-864fa77d2809"/>
    <ds:schemaRef ds:uri="0f5039a4-761f-401e-b7a2-e8591ab616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25CE6E-48E2-4B07-9205-9567AF3768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ny_saco-s-mall-utan-bilder2 (2)</Template>
  <TotalTime>0</TotalTime>
  <Words>2750</Words>
  <Application>Microsoft Office PowerPoint</Application>
  <PresentationFormat>Bredbild</PresentationFormat>
  <Paragraphs>150</Paragraphs>
  <Slides>12</Slides>
  <Notes>11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12</vt:i4>
      </vt:variant>
    </vt:vector>
  </HeadingPairs>
  <TitlesOfParts>
    <vt:vector size="17" baseType="lpstr">
      <vt:lpstr>Arial</vt:lpstr>
      <vt:lpstr>Calibri</vt:lpstr>
      <vt:lpstr>Georgia</vt:lpstr>
      <vt:lpstr>Verdana</vt:lpstr>
      <vt:lpstr>Office-tema</vt:lpstr>
      <vt:lpstr>PowerPoint-presentation</vt:lpstr>
      <vt:lpstr>Bakgrund till inspirationsmaterialet</vt:lpstr>
      <vt:lpstr>Grunden för den lokala analysen</vt:lpstr>
      <vt:lpstr>RALS 2010-T</vt:lpstr>
      <vt:lpstr>Vikten av en tydlig lönepolitik</vt:lpstr>
      <vt:lpstr>Lokala förutsättningar och anpassningar</vt:lpstr>
      <vt:lpstr>Att arbeta långsiktigt</vt:lpstr>
      <vt:lpstr>Egna och gemensamma förberedelser</vt:lpstr>
      <vt:lpstr>Egna och gemensamma förberedelser forts…</vt:lpstr>
      <vt:lpstr>Ny lön</vt:lpstr>
      <vt:lpstr>Avstämning</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Eva Langlet</dc:creator>
  <cp:lastModifiedBy>Tarek Touma</cp:lastModifiedBy>
  <cp:revision>12</cp:revision>
  <dcterms:created xsi:type="dcterms:W3CDTF">2021-12-07T14:36:18Z</dcterms:created>
  <dcterms:modified xsi:type="dcterms:W3CDTF">2023-03-15T10:31:19Z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0x010100CA91EA2794B5C24F9F75342F1EE6C80F</vt:lpwstr>
  </property>
</Properties>
</file>