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69" r:id="rId5"/>
    <p:sldId id="268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D8C"/>
    <a:srgbClr val="008EA1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712" autoAdjust="0"/>
  </p:normalViewPr>
  <p:slideViewPr>
    <p:cSldViewPr snapToGrid="0">
      <p:cViewPr varScale="1">
        <p:scale>
          <a:sx n="111" d="100"/>
          <a:sy n="111" d="100"/>
        </p:scale>
        <p:origin x="100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9F1A866-8CBA-44AA-AE97-010297E8B9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01FF84-148A-4C1F-8E9E-8D014D4885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54D8-D021-4967-B742-644BE145798F}" type="datetimeFigureOut">
              <a:rPr lang="sv-SE" smtClean="0"/>
              <a:t>2025-06-18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9A3802-30F8-4F86-9FA4-67D3DAD3E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D8845C-1061-4988-B67A-597C32938C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9B9F-AAF3-4830-BE0C-4986EADB78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1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openxmlformats.org/officeDocument/2006/relationships/image" Target="../media/image13.png"/><Relationship Id="rId2" Type="http://schemas.openxmlformats.org/officeDocument/2006/relationships/image" Target="../media/image23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tion- Så här använder du denna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>
            <a:extLst>
              <a:ext uri="{FF2B5EF4-FFF2-40B4-BE49-F238E27FC236}">
                <a16:creationId xmlns:a16="http://schemas.microsoft.com/office/drawing/2014/main" id="{6B710D8C-D794-4F10-A236-4B28A63CD8E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199E2E55-415B-4CE0-A2E5-F1330F55B4F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8EA1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148B159D-4C70-4959-89A2-19F38C651EEF}"/>
                </a:ext>
              </a:extLst>
            </p:cNvPr>
            <p:cNvSpPr/>
            <p:nvPr userDrawn="1"/>
          </p:nvSpPr>
          <p:spPr>
            <a:xfrm>
              <a:off x="770022" y="1251284"/>
              <a:ext cx="5678904" cy="5241590"/>
            </a:xfrm>
            <a:prstGeom prst="roundRect">
              <a:avLst>
                <a:gd name="adj" fmla="val 8969"/>
              </a:avLst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0973F697-E8D7-4FC0-A857-82B874ADBC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0579" b="31165"/>
            <a:stretch/>
          </p:blipFill>
          <p:spPr>
            <a:xfrm>
              <a:off x="6733272" y="1251284"/>
              <a:ext cx="4907843" cy="5322771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" name="Rak pilkoppling 9">
              <a:extLst>
                <a:ext uri="{FF2B5EF4-FFF2-40B4-BE49-F238E27FC236}">
                  <a16:creationId xmlns:a16="http://schemas.microsoft.com/office/drawing/2014/main" id="{45E041F5-62A1-44AF-9400-60123B2A8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17445" y="1848051"/>
              <a:ext cx="3084896" cy="288757"/>
            </a:xfrm>
            <a:prstGeom prst="straightConnector1">
              <a:avLst/>
            </a:prstGeom>
            <a:ln w="57150">
              <a:solidFill>
                <a:srgbClr val="C13D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66F7EEAB-193C-4BA8-B3B8-A1F3E8DC91FF}"/>
                </a:ext>
              </a:extLst>
            </p:cNvPr>
            <p:cNvSpPr txBox="1"/>
            <p:nvPr userDrawn="1"/>
          </p:nvSpPr>
          <p:spPr>
            <a:xfrm>
              <a:off x="943276" y="5234917"/>
              <a:ext cx="5505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Glöm inte att radera denna instruktion!</a:t>
              </a:r>
              <a:br>
                <a:rPr lang="sv-SE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endParaRPr lang="sv-SE" sz="2000" b="1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r>
                <a:rPr lang="sv-SE" sz="20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Lycka till med ditt skapande!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0A89A183-6DD9-4280-8AC0-ACCFB419B6A8}"/>
                </a:ext>
              </a:extLst>
            </p:cNvPr>
            <p:cNvSpPr txBox="1"/>
            <p:nvPr userDrawn="1"/>
          </p:nvSpPr>
          <p:spPr>
            <a:xfrm>
              <a:off x="969984" y="1391638"/>
              <a:ext cx="5344187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Mallen innehåller 13 olika bilder. För att komma åt dem klickar du på texten ”</a:t>
              </a:r>
              <a:r>
                <a:rPr lang="sv-SE" sz="1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Ny bild</a:t>
              </a: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”.</a:t>
              </a:r>
            </a:p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Du får då upp en palett med olika bilder. </a:t>
              </a:r>
              <a:b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</a:b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Klicka på den du vill ha. </a:t>
              </a:r>
            </a:p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Om du vill ha fram en bild som är identisk med den som du senast valde behöver du bara klicka på </a:t>
              </a:r>
              <a:r>
                <a:rPr lang="sv-SE" sz="18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+ tecknet  </a:t>
              </a: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som finns ovanför texten ”Ny bild”.</a:t>
              </a:r>
            </a:p>
            <a:p>
              <a:pPr lvl="0">
                <a:spcAft>
                  <a:spcPts val="1200"/>
                </a:spcAft>
              </a:pPr>
              <a:r>
                <a:rPr lang="sv-SE" sz="1800" dirty="0">
                  <a:solidFill>
                    <a:schemeClr val="bg1"/>
                  </a:solidFill>
                  <a:latin typeface="Georgia" panose="02040502050405020303" pitchFamily="18" charset="0"/>
                </a:rPr>
                <a:t>Det finns bilder som bara har en Saco-S logotyp i nedre högra hörnet och så finns det bilder som har texten ”Bli medlem i ett Saco-S-förbund” i nedre högra hörnet.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404222B4-DECA-4D1A-A64B-4B5F1105DD51}"/>
                </a:ext>
              </a:extLst>
            </p:cNvPr>
            <p:cNvSpPr txBox="1"/>
            <p:nvPr userDrawn="1"/>
          </p:nvSpPr>
          <p:spPr>
            <a:xfrm>
              <a:off x="758229" y="248499"/>
              <a:ext cx="10703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600" dirty="0">
                  <a:solidFill>
                    <a:schemeClr val="bg1"/>
                  </a:solidFill>
                  <a:latin typeface="Georgia" panose="02040502050405020303" pitchFamily="18" charset="0"/>
                </a:rPr>
                <a:t>Så här använder du denna mall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1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5B4AA1A7-4CF1-4C81-9CF4-7F5723FF5C41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C13D8C"/>
            </a:solidFill>
            <a:ln>
              <a:solidFill>
                <a:srgbClr val="C13D8C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41907" y="1387990"/>
            <a:ext cx="10483232" cy="43538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60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01600AB-608A-428A-AF75-D36A416EF60A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13" name="Rätvinklig triangel 12">
              <a:extLst>
                <a:ext uri="{FF2B5EF4-FFF2-40B4-BE49-F238E27FC236}">
                  <a16:creationId xmlns:a16="http://schemas.microsoft.com/office/drawing/2014/main" id="{2BBE225C-4283-41E9-9EBE-2445C0B06374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C13D8C"/>
            </a:solidFill>
            <a:ln>
              <a:solidFill>
                <a:srgbClr val="C13D8C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A9D83B8C-9335-4D93-BCFF-01ABC8817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10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ård - Saco-S-för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A6B6CE8E-3772-443B-BD41-5D16304F26E0}"/>
              </a:ext>
            </a:extLst>
          </p:cNvPr>
          <p:cNvSpPr/>
          <p:nvPr userDrawn="1"/>
        </p:nvSpPr>
        <p:spPr>
          <a:xfrm>
            <a:off x="0" y="0"/>
            <a:ext cx="12192000" cy="5576410"/>
          </a:xfrm>
          <a:prstGeom prst="rect">
            <a:avLst/>
          </a:prstGeom>
          <a:solidFill>
            <a:srgbClr val="008EA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384" y="1374297"/>
            <a:ext cx="10483232" cy="3699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28BD1F9-843D-4A8D-8A63-6D41D8DB8932}"/>
              </a:ext>
            </a:extLst>
          </p:cNvPr>
          <p:cNvSpPr/>
          <p:nvPr userDrawn="1"/>
        </p:nvSpPr>
        <p:spPr>
          <a:xfrm>
            <a:off x="0" y="5576410"/>
            <a:ext cx="12192000" cy="1283120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5B5E4BE-EFA8-AD68-5A91-7F7806B74B55}"/>
              </a:ext>
            </a:extLst>
          </p:cNvPr>
          <p:cNvGrpSpPr/>
          <p:nvPr userDrawn="1"/>
        </p:nvGrpSpPr>
        <p:grpSpPr>
          <a:xfrm>
            <a:off x="-12478" y="5434510"/>
            <a:ext cx="12204477" cy="315576"/>
            <a:chOff x="-12478" y="5501750"/>
            <a:chExt cx="12204477" cy="315576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11F18538-A952-4603-A088-1749C6663789}"/>
                </a:ext>
              </a:extLst>
            </p:cNvPr>
            <p:cNvSpPr/>
            <p:nvPr userDrawn="1"/>
          </p:nvSpPr>
          <p:spPr>
            <a:xfrm flipV="1">
              <a:off x="-12478" y="5501750"/>
              <a:ext cx="12204477" cy="315576"/>
            </a:xfrm>
            <a:prstGeom prst="rect">
              <a:avLst/>
            </a:prstGeom>
            <a:solidFill>
              <a:srgbClr val="C13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6A3976D-66C9-4FF0-9D89-D88494ED6C2A}"/>
                </a:ext>
              </a:extLst>
            </p:cNvPr>
            <p:cNvSpPr txBox="1"/>
            <p:nvPr userDrawn="1"/>
          </p:nvSpPr>
          <p:spPr>
            <a:xfrm>
              <a:off x="3371850" y="5501751"/>
              <a:ext cx="5448300" cy="288000"/>
            </a:xfrm>
            <a:prstGeom prst="rect">
              <a:avLst/>
            </a:prstGeom>
            <a:solidFill>
              <a:srgbClr val="C13D8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5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Sacoförbunden för dig som är akademiker i staten</a:t>
              </a:r>
              <a:endParaRPr lang="sv-S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C598393-A100-4858-C3E4-5B55953B0C56}"/>
              </a:ext>
            </a:extLst>
          </p:cNvPr>
          <p:cNvGrpSpPr/>
          <p:nvPr userDrawn="1"/>
        </p:nvGrpSpPr>
        <p:grpSpPr>
          <a:xfrm>
            <a:off x="314467" y="5793961"/>
            <a:ext cx="11417456" cy="468000"/>
            <a:chOff x="314467" y="5841029"/>
            <a:chExt cx="11417456" cy="468000"/>
          </a:xfrm>
        </p:grpSpPr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5D40A4B8-CB1B-4AB9-A8F3-921D7E2EEB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67" y="5895029"/>
              <a:ext cx="875321" cy="360000"/>
            </a:xfrm>
            <a:prstGeom prst="rect">
              <a:avLst/>
            </a:prstGeom>
            <a:effectLst/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2AAD6691-E6EB-46F7-A8CC-494B096F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800" y="5931029"/>
              <a:ext cx="431244" cy="288000"/>
            </a:xfrm>
            <a:prstGeom prst="rect">
              <a:avLst/>
            </a:prstGeom>
          </p:spPr>
        </p:pic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BC9CFC44-9EBC-460C-B848-F2CB6550A7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651" y="5931029"/>
              <a:ext cx="371707" cy="288000"/>
            </a:xfrm>
            <a:prstGeom prst="rect">
              <a:avLst/>
            </a:prstGeom>
          </p:spPr>
        </p:pic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CED8C514-DDB4-40CA-9A24-8CDC806C9B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164" y="5895029"/>
              <a:ext cx="349157" cy="360000"/>
            </a:xfrm>
            <a:prstGeom prst="rect">
              <a:avLst/>
            </a:prstGeom>
          </p:spPr>
        </p:pic>
        <p:pic>
          <p:nvPicPr>
            <p:cNvPr id="70" name="Bildobjekt 69" descr="En bild som visar clipart&#10;&#10;Automatiskt genererad beskrivning">
              <a:extLst>
                <a:ext uri="{FF2B5EF4-FFF2-40B4-BE49-F238E27FC236}">
                  <a16:creationId xmlns:a16="http://schemas.microsoft.com/office/drawing/2014/main" id="{D8204C14-71E3-4FC9-8A49-7267D1708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127" y="5949029"/>
              <a:ext cx="638558" cy="252000"/>
            </a:xfrm>
            <a:prstGeom prst="rect">
              <a:avLst/>
            </a:prstGeom>
          </p:spPr>
        </p:pic>
        <p:pic>
          <p:nvPicPr>
            <p:cNvPr id="71" name="Bildobjekt 70">
              <a:extLst>
                <a:ext uri="{FF2B5EF4-FFF2-40B4-BE49-F238E27FC236}">
                  <a16:creationId xmlns:a16="http://schemas.microsoft.com/office/drawing/2014/main" id="{3EAB21E4-2E4D-4E62-BCDF-8EA06B7296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92" y="5913029"/>
              <a:ext cx="1151431" cy="324000"/>
            </a:xfrm>
            <a:prstGeom prst="rect">
              <a:avLst/>
            </a:prstGeom>
          </p:spPr>
        </p:pic>
        <p:pic>
          <p:nvPicPr>
            <p:cNvPr id="72" name="Bildobjekt 71">
              <a:extLst>
                <a:ext uri="{FF2B5EF4-FFF2-40B4-BE49-F238E27FC236}">
                  <a16:creationId xmlns:a16="http://schemas.microsoft.com/office/drawing/2014/main" id="{99283718-AC0F-401C-9278-7628CB4D1F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63594" y="5841029"/>
              <a:ext cx="903400" cy="468000"/>
            </a:xfrm>
            <a:prstGeom prst="rect">
              <a:avLst/>
            </a:prstGeom>
          </p:spPr>
        </p:pic>
        <p:pic>
          <p:nvPicPr>
            <p:cNvPr id="6" name="Bildobjekt 5" descr="En bild som visar text&#10;&#10;Automatiskt genererad beskrivning">
              <a:extLst>
                <a:ext uri="{FF2B5EF4-FFF2-40B4-BE49-F238E27FC236}">
                  <a16:creationId xmlns:a16="http://schemas.microsoft.com/office/drawing/2014/main" id="{278449C0-1BE3-EB47-80E8-81163CCBE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50" y="5931029"/>
              <a:ext cx="1798860" cy="288000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824E1B0-4499-82A4-2E75-20729597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516" y="5913029"/>
              <a:ext cx="1107329" cy="324000"/>
            </a:xfrm>
            <a:prstGeom prst="rect">
              <a:avLst/>
            </a:prstGeom>
          </p:spPr>
        </p:pic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22C4A95-09A4-64A0-676A-0C7105ECF90F}"/>
              </a:ext>
            </a:extLst>
          </p:cNvPr>
          <p:cNvGrpSpPr/>
          <p:nvPr userDrawn="1"/>
        </p:nvGrpSpPr>
        <p:grpSpPr>
          <a:xfrm>
            <a:off x="499932" y="6311986"/>
            <a:ext cx="11041766" cy="432000"/>
            <a:chOff x="499932" y="6311986"/>
            <a:chExt cx="11041766" cy="432000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D8BB95B8-71BD-4B22-B17D-8FE933D7B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293" y="6347986"/>
              <a:ext cx="814122" cy="360000"/>
            </a:xfrm>
            <a:prstGeom prst="rect">
              <a:avLst/>
            </a:prstGeom>
          </p:spPr>
        </p:pic>
        <p:pic>
          <p:nvPicPr>
            <p:cNvPr id="55" name="Bildobjekt 54">
              <a:extLst>
                <a:ext uri="{FF2B5EF4-FFF2-40B4-BE49-F238E27FC236}">
                  <a16:creationId xmlns:a16="http://schemas.microsoft.com/office/drawing/2014/main" id="{54D432B7-A150-4373-9FEF-F157FCD81D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32" y="6383986"/>
              <a:ext cx="630158" cy="288000"/>
            </a:xfrm>
            <a:prstGeom prst="rect">
              <a:avLst/>
            </a:prstGeom>
          </p:spPr>
        </p:pic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69CECFF3-149E-443A-90DC-5CBCFB168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540" y="6365986"/>
              <a:ext cx="1542652" cy="324000"/>
            </a:xfrm>
            <a:prstGeom prst="rect">
              <a:avLst/>
            </a:prstGeom>
          </p:spPr>
        </p:pic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5B3552BA-7E19-4468-8196-4DA3626B47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794" y="6365986"/>
              <a:ext cx="679760" cy="32400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DA61D2C3-131B-43D9-AA72-D60AE6BE8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757" y="6347986"/>
              <a:ext cx="372585" cy="360000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A11B8FCB-6669-46D8-900D-7E927C341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544" y="6365986"/>
              <a:ext cx="600154" cy="324000"/>
            </a:xfrm>
            <a:prstGeom prst="rect">
              <a:avLst/>
            </a:prstGeom>
          </p:spPr>
        </p:pic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74D2C58B-0988-42AB-B437-4D42641CD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395" y="6383986"/>
              <a:ext cx="1068599" cy="288000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48E995B6-2159-6E82-CB60-A46143953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618" y="6311986"/>
              <a:ext cx="662719" cy="432000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7DC75CB-A901-66C2-9AFA-B7C1AF8577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197" y="6347986"/>
              <a:ext cx="1133394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05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co-S-förbund i st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A6B6CE8E-3772-443B-BD41-5D16304F26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8B8E6C5-8BC3-4680-A357-CE491974F79B}"/>
              </a:ext>
            </a:extLst>
          </p:cNvPr>
          <p:cNvSpPr txBox="1"/>
          <p:nvPr userDrawn="1"/>
        </p:nvSpPr>
        <p:spPr>
          <a:xfrm>
            <a:off x="886345" y="443345"/>
            <a:ext cx="104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Sacoförbunden för dig som är akademiker i staten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1BFCE8FF-EF22-44C6-BCE9-919CB9957A73}"/>
              </a:ext>
            </a:extLst>
          </p:cNvPr>
          <p:cNvSpPr/>
          <p:nvPr userDrawn="1"/>
        </p:nvSpPr>
        <p:spPr>
          <a:xfrm>
            <a:off x="0" y="0"/>
            <a:ext cx="12192000" cy="6887166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8C84A36D-63D1-411C-807D-51E0E9AF7FFF}"/>
              </a:ext>
            </a:extLst>
          </p:cNvPr>
          <p:cNvSpPr txBox="1"/>
          <p:nvPr userDrawn="1"/>
        </p:nvSpPr>
        <p:spPr>
          <a:xfrm>
            <a:off x="886345" y="443345"/>
            <a:ext cx="104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latin typeface="Georgia" panose="02040502050405020303" pitchFamily="18" charset="0"/>
              </a:rPr>
              <a:t>Sacoförbunden för dig som är akademiker i staten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D77C2BB6-5F07-62F9-BF2C-4B7A952828C7}"/>
              </a:ext>
            </a:extLst>
          </p:cNvPr>
          <p:cNvGrpSpPr/>
          <p:nvPr userDrawn="1"/>
        </p:nvGrpSpPr>
        <p:grpSpPr>
          <a:xfrm>
            <a:off x="846413" y="1603894"/>
            <a:ext cx="10491498" cy="4231525"/>
            <a:chOff x="846413" y="1603894"/>
            <a:chExt cx="10491498" cy="4231525"/>
          </a:xfrm>
        </p:grpSpPr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DFD29939-4B0E-A0C1-D094-86AF7F159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049" y="2798790"/>
              <a:ext cx="2302862" cy="648000"/>
            </a:xfrm>
            <a:prstGeom prst="rect">
              <a:avLst/>
            </a:prstGeom>
          </p:spPr>
        </p:pic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3DFF1EEE-743F-0EC5-539E-FCCE4AFD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094" y="3944054"/>
              <a:ext cx="1465420" cy="648000"/>
            </a:xfrm>
            <a:prstGeom prst="rect">
              <a:avLst/>
            </a:prstGeom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8F6B3642-F939-BA2F-5D2C-7E987B3D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292" y="2780790"/>
              <a:ext cx="882803" cy="684000"/>
            </a:xfrm>
            <a:prstGeom prst="rect">
              <a:avLst/>
            </a:prstGeom>
          </p:spPr>
        </p:pic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E4F44F4B-7145-408F-1886-1424773C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487" y="3962054"/>
              <a:ext cx="1339086" cy="612000"/>
            </a:xfrm>
            <a:prstGeom prst="rect">
              <a:avLst/>
            </a:prstGeom>
          </p:spPr>
        </p:pic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3F0C1566-DE69-13A8-5B9F-284982E98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280" y="2708790"/>
              <a:ext cx="803062" cy="828000"/>
            </a:xfrm>
            <a:prstGeom prst="rect">
              <a:avLst/>
            </a:prstGeom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692FBF8D-D4AE-69E6-2D67-81834ACBC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445" y="3962054"/>
              <a:ext cx="2913899" cy="612000"/>
            </a:xfrm>
            <a:prstGeom prst="rect">
              <a:avLst/>
            </a:prstGeom>
          </p:spPr>
        </p:pic>
        <p:pic>
          <p:nvPicPr>
            <p:cNvPr id="30" name="Bildobjekt 29" descr="En bild som visar clipart&#10;&#10;Automatiskt genererad beskrivning">
              <a:extLst>
                <a:ext uri="{FF2B5EF4-FFF2-40B4-BE49-F238E27FC236}">
                  <a16:creationId xmlns:a16="http://schemas.microsoft.com/office/drawing/2014/main" id="{F320F0BC-BA87-9B3C-8622-2F157F7D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7527" y="2852790"/>
              <a:ext cx="1368338" cy="540000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1B4C4D1D-287C-F337-768D-3B230455C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271" y="5025419"/>
              <a:ext cx="1661635" cy="792000"/>
            </a:xfrm>
            <a:prstGeom prst="rect">
              <a:avLst/>
            </a:prstGeom>
          </p:spPr>
        </p:pic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D7A3F102-DD91-C433-2685-BFF004621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364" y="5007419"/>
              <a:ext cx="856946" cy="828000"/>
            </a:xfrm>
            <a:prstGeom prst="rect">
              <a:avLst/>
            </a:prstGeom>
          </p:spPr>
        </p:pic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E402EFA6-D031-8899-4EF8-C1AD3B42B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5766" y="5043419"/>
              <a:ext cx="1400359" cy="756000"/>
            </a:xfrm>
            <a:prstGeom prst="rect">
              <a:avLst/>
            </a:prstGeom>
          </p:spPr>
        </p:pic>
        <p:pic>
          <p:nvPicPr>
            <p:cNvPr id="36" name="Bildobjekt 35">
              <a:extLst>
                <a:ext uri="{FF2B5EF4-FFF2-40B4-BE49-F238E27FC236}">
                  <a16:creationId xmlns:a16="http://schemas.microsoft.com/office/drawing/2014/main" id="{76B88313-9D40-AA8C-0738-A339D9BA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12" y="5133419"/>
              <a:ext cx="2137198" cy="576000"/>
            </a:xfrm>
            <a:prstGeom prst="rect">
              <a:avLst/>
            </a:prstGeom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0488B0CA-9DFD-CD19-0BCF-8023852A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40" y="1639894"/>
              <a:ext cx="1750642" cy="720000"/>
            </a:xfrm>
            <a:prstGeom prst="rect">
              <a:avLst/>
            </a:prstGeom>
            <a:effectLst/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63F2ECDC-1ACB-E2E7-BF83-113AA4C6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530" y="1693894"/>
              <a:ext cx="916394" cy="612000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D85C2C00-1F07-B247-C10A-A44FD35EB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4335" y="1603894"/>
              <a:ext cx="1750642" cy="792000"/>
            </a:xfrm>
            <a:prstGeom prst="rect">
              <a:avLst/>
            </a:prstGeom>
          </p:spPr>
        </p:pic>
        <p:pic>
          <p:nvPicPr>
            <p:cNvPr id="40" name="Bildobjekt 39" descr="En bild som visar text&#10;&#10;Automatiskt genererad beskrivning">
              <a:extLst>
                <a:ext uri="{FF2B5EF4-FFF2-40B4-BE49-F238E27FC236}">
                  <a16:creationId xmlns:a16="http://schemas.microsoft.com/office/drawing/2014/main" id="{DE90A7C4-0ADA-B317-BC4E-8EF6545A1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78" y="1675894"/>
              <a:ext cx="4047433" cy="648000"/>
            </a:xfrm>
            <a:prstGeom prst="rect">
              <a:avLst/>
            </a:prstGeom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E73E16C1-7FDD-EF3E-8B8B-25C1E00C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13" y="2780790"/>
              <a:ext cx="2337694" cy="684000"/>
            </a:xfrm>
            <a:prstGeom prst="rect">
              <a:avLst/>
            </a:prstGeom>
          </p:spPr>
        </p:pic>
        <p:pic>
          <p:nvPicPr>
            <p:cNvPr id="42" name="Bildobjekt 41">
              <a:extLst>
                <a:ext uri="{FF2B5EF4-FFF2-40B4-BE49-F238E27FC236}">
                  <a16:creationId xmlns:a16="http://schemas.microsoft.com/office/drawing/2014/main" id="{B02485BE-26C8-6ADE-95D5-D1292BB9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035" y="3800054"/>
              <a:ext cx="1435890" cy="936000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E7DC75CB-A901-66C2-9AFA-B7C1AF8577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368" y="5079419"/>
              <a:ext cx="2153445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44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om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A6B6CE8E-3772-443B-BD41-5D16304F26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33772BE-2C98-49F5-8949-4FF2140B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C7C04-8CEB-4A7F-BB83-01501BBE8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4375"/>
            <a:ext cx="10515600" cy="43386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30A4CE-102E-4777-9891-79A3D71D9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000" y="5943042"/>
            <a:ext cx="887919" cy="7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405DB1C-C04A-44DD-8E5A-CE36EA3D1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9954" r="-83" b="5753"/>
          <a:stretch/>
        </p:blipFill>
        <p:spPr>
          <a:xfrm>
            <a:off x="0" y="0"/>
            <a:ext cx="12236031" cy="6876000"/>
          </a:xfrm>
          <a:prstGeom prst="rect">
            <a:avLst/>
          </a:prstGeom>
        </p:spPr>
      </p:pic>
      <p:sp>
        <p:nvSpPr>
          <p:cNvPr id="8" name="Rätvinklig triangel 7">
            <a:extLst>
              <a:ext uri="{FF2B5EF4-FFF2-40B4-BE49-F238E27FC236}">
                <a16:creationId xmlns:a16="http://schemas.microsoft.com/office/drawing/2014/main" id="{00DA35B1-BB85-4E6C-94B6-875A5CAC74D3}"/>
              </a:ext>
            </a:extLst>
          </p:cNvPr>
          <p:cNvSpPr/>
          <p:nvPr userDrawn="1"/>
        </p:nvSpPr>
        <p:spPr>
          <a:xfrm flipH="1">
            <a:off x="8557005" y="5486997"/>
            <a:ext cx="3669831" cy="1388421"/>
          </a:xfrm>
          <a:prstGeom prst="rtTriangle">
            <a:avLst/>
          </a:prstGeom>
          <a:solidFill>
            <a:srgbClr val="008EA1"/>
          </a:solidFill>
          <a:ln>
            <a:solidFill>
              <a:srgbClr val="008EA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BB71BB-86A2-46AB-A5F9-5C7B087DCAF5}"/>
              </a:ext>
            </a:extLst>
          </p:cNvPr>
          <p:cNvSpPr txBox="1"/>
          <p:nvPr userDrawn="1"/>
        </p:nvSpPr>
        <p:spPr>
          <a:xfrm>
            <a:off x="9782544" y="6292066"/>
            <a:ext cx="22816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www.saco-s.se</a:t>
            </a:r>
          </a:p>
        </p:txBody>
      </p:sp>
      <p:pic>
        <p:nvPicPr>
          <p:cNvPr id="13" name="Bildobjekt 12" descr="SACO_S_PPT.png">
            <a:extLst>
              <a:ext uri="{FF2B5EF4-FFF2-40B4-BE49-F238E27FC236}">
                <a16:creationId xmlns:a16="http://schemas.microsoft.com/office/drawing/2014/main" id="{30478C9F-5864-476C-AACD-9E8D692FBA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6" y="303105"/>
            <a:ext cx="1581855" cy="1268286"/>
          </a:xfrm>
          <a:prstGeom prst="rect">
            <a:avLst/>
          </a:prstGeom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5DB4487-1A22-4CA7-8021-5B0570D6B12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4552750"/>
            <a:ext cx="8959362" cy="924024"/>
          </a:xfrm>
          <a:solidFill>
            <a:schemeClr val="bg1">
              <a:alpha val="60000"/>
            </a:schemeClr>
          </a:solidFill>
          <a:ln>
            <a:noFill/>
          </a:ln>
        </p:spPr>
        <p:txBody>
          <a:bodyPr anchor="t"/>
          <a:lstStyle>
            <a:lvl1pPr marL="180000" indent="0">
              <a:buNone/>
              <a:defRPr sz="3200"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E603075-5739-4651-9E1D-BB77B917B7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014762"/>
            <a:ext cx="8959362" cy="471638"/>
          </a:xfrm>
        </p:spPr>
        <p:txBody>
          <a:bodyPr anchor="b">
            <a:normAutofit/>
          </a:bodyPr>
          <a:lstStyle>
            <a:lvl1pPr marL="180000" indent="0">
              <a:buNone/>
              <a:defRPr sz="2400"/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063884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445" y="444138"/>
            <a:ext cx="10476963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2E372B5-C618-4AF7-B236-F7E2EF28B11D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70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2E372B5-C618-4AF7-B236-F7E2EF28B11D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907" y="1387990"/>
            <a:ext cx="10483232" cy="43538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24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li med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>
            <a:extLst>
              <a:ext uri="{FF2B5EF4-FFF2-40B4-BE49-F238E27FC236}">
                <a16:creationId xmlns:a16="http://schemas.microsoft.com/office/drawing/2014/main" id="{8082CD0F-C1E4-482C-A7DF-338A44FC4F97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A59F3C2-CF0B-46F6-9645-2E6DE21E112E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F1EF6520-E21F-45F2-8416-021B1C783644}"/>
                </a:ext>
              </a:extLst>
            </p:cNvPr>
            <p:cNvSpPr txBox="1"/>
            <p:nvPr userDrawn="1"/>
          </p:nvSpPr>
          <p:spPr>
            <a:xfrm>
              <a:off x="9782544" y="6117886"/>
              <a:ext cx="22816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Bli en medlem i </a:t>
              </a:r>
              <a:b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ett Saco-S-förbund</a:t>
              </a:r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9E313BB8-1782-4E0B-B928-3412404E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836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EB760D-2DBF-49A8-B2E5-D3633027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900"/>
            <a:ext cx="10515600" cy="428509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088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Bli med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E8560FF2-674F-4B0C-96B9-FF828BE2063D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12" name="Rätvinklig triangel 11">
              <a:extLst>
                <a:ext uri="{FF2B5EF4-FFF2-40B4-BE49-F238E27FC236}">
                  <a16:creationId xmlns:a16="http://schemas.microsoft.com/office/drawing/2014/main" id="{C71261DB-F484-4AEA-8AA2-1D024C020BE6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44167E57-D9C8-4FCA-8789-766153F0EB79}"/>
                </a:ext>
              </a:extLst>
            </p:cNvPr>
            <p:cNvSpPr txBox="1"/>
            <p:nvPr userDrawn="1"/>
          </p:nvSpPr>
          <p:spPr>
            <a:xfrm>
              <a:off x="9782544" y="6117886"/>
              <a:ext cx="228164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Bli en medlem i </a:t>
              </a:r>
              <a:b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sv-SE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ett Saco-S-förbund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82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C4B0CF0E-9588-4E64-A707-94A02F397FE6}"/>
              </a:ext>
            </a:extLst>
          </p:cNvPr>
          <p:cNvGrpSpPr/>
          <p:nvPr userDrawn="1"/>
        </p:nvGrpSpPr>
        <p:grpSpPr>
          <a:xfrm>
            <a:off x="8522169" y="5469579"/>
            <a:ext cx="3669831" cy="1388421"/>
            <a:chOff x="8522169" y="5469579"/>
            <a:chExt cx="3669831" cy="1388421"/>
          </a:xfrm>
        </p:grpSpPr>
        <p:sp>
          <p:nvSpPr>
            <p:cNvPr id="9" name="Rätvinklig triangel 8">
              <a:extLst>
                <a:ext uri="{FF2B5EF4-FFF2-40B4-BE49-F238E27FC236}">
                  <a16:creationId xmlns:a16="http://schemas.microsoft.com/office/drawing/2014/main" id="{8F2CCE67-692A-4770-A254-0AF5DAE0A5DE}"/>
                </a:ext>
              </a:extLst>
            </p:cNvPr>
            <p:cNvSpPr/>
            <p:nvPr/>
          </p:nvSpPr>
          <p:spPr>
            <a:xfrm flipH="1">
              <a:off x="8522169" y="5469579"/>
              <a:ext cx="3669831" cy="1388421"/>
            </a:xfrm>
            <a:prstGeom prst="rtTriangle">
              <a:avLst/>
            </a:prstGeom>
            <a:solidFill>
              <a:srgbClr val="008EA1"/>
            </a:solidFill>
            <a:ln>
              <a:solidFill>
                <a:srgbClr val="008EA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590E992-1659-4180-AABE-094263DEB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0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9C913-B298-415C-9A23-5AC68C026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07" y="455219"/>
            <a:ext cx="10483232" cy="73152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240D2774-FCA9-4542-A95A-864AA6FB18C6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8" name="Rätvinklig triangel 7">
              <a:extLst>
                <a:ext uri="{FF2B5EF4-FFF2-40B4-BE49-F238E27FC236}">
                  <a16:creationId xmlns:a16="http://schemas.microsoft.com/office/drawing/2014/main" id="{00DA35B1-BB85-4E6C-94B6-875A5CAC74D3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FE75655F-CCB4-488E-9EA5-E014A1AA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0FE956-EDCA-4DD2-A87E-97FAD7CAF8D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41907" y="1387990"/>
            <a:ext cx="10483232" cy="4353802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931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9FF34-0895-470D-8DE9-E575FDD5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78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8EA1"/>
                </a:solidFill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A4C5D6-BB7E-4194-950C-04A9D9B0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C681A1-F171-4A2E-9A81-3416E8A5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234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BFF8474-3E68-4E59-9228-724B22432EC7}"/>
              </a:ext>
            </a:extLst>
          </p:cNvPr>
          <p:cNvGrpSpPr/>
          <p:nvPr userDrawn="1"/>
        </p:nvGrpSpPr>
        <p:grpSpPr>
          <a:xfrm>
            <a:off x="8530558" y="5469579"/>
            <a:ext cx="3669831" cy="1388421"/>
            <a:chOff x="8530558" y="5469579"/>
            <a:chExt cx="3669831" cy="1388421"/>
          </a:xfrm>
        </p:grpSpPr>
        <p:sp>
          <p:nvSpPr>
            <p:cNvPr id="15" name="Rätvinklig triangel 14">
              <a:extLst>
                <a:ext uri="{FF2B5EF4-FFF2-40B4-BE49-F238E27FC236}">
                  <a16:creationId xmlns:a16="http://schemas.microsoft.com/office/drawing/2014/main" id="{C7D79A52-C0DB-4CBF-BD1A-6ED8305C6C64}"/>
                </a:ext>
              </a:extLst>
            </p:cNvPr>
            <p:cNvSpPr/>
            <p:nvPr/>
          </p:nvSpPr>
          <p:spPr>
            <a:xfrm flipH="1">
              <a:off x="8530558" y="5469579"/>
              <a:ext cx="3669831" cy="1388421"/>
            </a:xfrm>
            <a:prstGeom prst="rtTriangle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4DA1505F-26EB-4AD1-83FB-3888B4BD4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000" y="5943042"/>
              <a:ext cx="887919" cy="713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12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49C3BC7-F2B8-4823-AA5B-8ECD5F34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7278F5-D479-4D1F-B5D7-8DF31A5F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674ACF-5FE1-4300-B115-DBEB5D86E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C9E8-E5F2-405E-962A-120CEADA7A68}" type="datetimeFigureOut">
              <a:rPr lang="sv-SE" smtClean="0"/>
              <a:t>2025-06-18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7B10AE-3B7C-4D23-9819-D97805A35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3A2D5A-E35E-4D67-8767-4B0914F1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E946-5E33-45CE-9E7E-7B60384D51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030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49" r:id="rId3"/>
    <p:sldLayoutId id="2147483662" r:id="rId4"/>
    <p:sldLayoutId id="2147483650" r:id="rId5"/>
    <p:sldLayoutId id="2147483664" r:id="rId6"/>
    <p:sldLayoutId id="2147483652" r:id="rId7"/>
    <p:sldLayoutId id="2147483665" r:id="rId8"/>
    <p:sldLayoutId id="2147483667" r:id="rId9"/>
    <p:sldLayoutId id="2147483666" r:id="rId10"/>
    <p:sldLayoutId id="2147483668" r:id="rId11"/>
    <p:sldLayoutId id="2147483675" r:id="rId12"/>
    <p:sldLayoutId id="2147483676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7CAA1C-BFC5-E64A-5740-8AED56AAA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Incidentrapportering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5A1E71-F43D-C8F3-A53D-70146B548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800" dirty="0">
                <a:latin typeface="Georgia" panose="02040502050405020303" pitchFamily="18" charset="0"/>
              </a:rPr>
              <a:t>Incident</a:t>
            </a:r>
          </a:p>
          <a:p>
            <a:pPr marL="342900" indent="-342900">
              <a:buFont typeface="+mj-lt"/>
              <a:buAutoNum type="arabicPeriod"/>
            </a:pPr>
            <a:endParaRPr lang="sv-SE" sz="28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800" dirty="0">
                <a:latin typeface="Georgia" panose="02040502050405020303" pitchFamily="18" charset="0"/>
              </a:rPr>
              <a:t>Förtroendevald rapporterar till kontaktförbundet</a:t>
            </a:r>
          </a:p>
          <a:p>
            <a:pPr marL="342900" indent="-342900">
              <a:buFont typeface="+mj-lt"/>
              <a:buAutoNum type="arabicPeriod"/>
            </a:pPr>
            <a:endParaRPr lang="sv-SE" sz="28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sv-SE" sz="2800" dirty="0">
                <a:latin typeface="Georgia" panose="02040502050405020303" pitchFamily="18" charset="0"/>
              </a:rPr>
              <a:t>Kontaktförbundet kontaktar Saco-S dataskyddsombud via dataskyddsombud@saco.se för bedömning (av incident). </a:t>
            </a:r>
            <a:br>
              <a:rPr lang="sv-SE" sz="2800" dirty="0">
                <a:latin typeface="Georgia" panose="02040502050405020303" pitchFamily="18" charset="0"/>
              </a:rPr>
            </a:br>
            <a:r>
              <a:rPr lang="sv-SE" sz="2800" dirty="0">
                <a:latin typeface="Georgia" panose="02040502050405020303" pitchFamily="18" charset="0"/>
              </a:rPr>
              <a:t>Viktigt att skicka med kontaktuppgifter till berörda personer</a:t>
            </a:r>
          </a:p>
          <a:p>
            <a:pPr marL="342900" indent="-342900">
              <a:buFont typeface="+mj-lt"/>
              <a:buAutoNum type="arabicPeriod"/>
            </a:pPr>
            <a:endParaRPr lang="sv-SE" sz="28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sv-SE" sz="2800" dirty="0">
                <a:latin typeface="Georgia" panose="02040502050405020303" pitchFamily="18" charset="0"/>
              </a:rPr>
              <a:t>Saco-S dataskyddsombud kontaktar förtroendevald för kompletterande frågor rörande incidenten</a:t>
            </a:r>
            <a:r>
              <a:rPr lang="sv-SE" dirty="0"/>
              <a:t>. </a:t>
            </a:r>
            <a:r>
              <a:rPr lang="sv-SE" sz="2800" dirty="0">
                <a:latin typeface="Georgia" panose="02040502050405020303" pitchFamily="18" charset="0"/>
              </a:rPr>
              <a:t>Kontakförbundet fattar beslut om anmälan till Integritetsskyddsmyndigheten, IMY, i samråd med dataskyddsombud</a:t>
            </a:r>
          </a:p>
          <a:p>
            <a:pPr marL="342900" indent="-342900">
              <a:buFont typeface="+mj-lt"/>
              <a:buAutoNum type="arabicPeriod"/>
            </a:pPr>
            <a:endParaRPr lang="sv-SE" sz="2800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sv-SE" sz="2800" dirty="0">
                <a:latin typeface="Georgia" panose="02040502050405020303" pitchFamily="18" charset="0"/>
              </a:rPr>
              <a:t>Anmälan till Integritetsskyddsmyndigheten, IMY, görs inom 72 timmar av Saco-S dataskyddsombud alternativt intern rapportering efter bedömning av incidenten</a:t>
            </a:r>
          </a:p>
          <a:p>
            <a:pPr marL="342900" indent="-342900">
              <a:buFont typeface="+mj-lt"/>
              <a:buAutoNum type="arabicPeriod"/>
            </a:pPr>
            <a:endParaRPr lang="sv-SE" sz="28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2800" dirty="0">
                <a:latin typeface="Georgia" panose="02040502050405020303" pitchFamily="18" charset="0"/>
              </a:rPr>
              <a:t>Saco-S dataskyddsombud återkopplar till förtroendevald/ kontaktförbund</a:t>
            </a:r>
          </a:p>
        </p:txBody>
      </p:sp>
    </p:spTree>
    <p:extLst>
      <p:ext uri="{BB962C8B-B14F-4D97-AF65-F5344CB8AC3E}">
        <p14:creationId xmlns:p14="http://schemas.microsoft.com/office/powerpoint/2010/main" val="391115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754CEC-C89D-E367-B5B3-315D51E1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7D91E73F-241C-AE0A-91DD-C2C69DE4EC08}"/>
              </a:ext>
            </a:extLst>
          </p:cNvPr>
          <p:cNvSpPr/>
          <p:nvPr/>
        </p:nvSpPr>
        <p:spPr>
          <a:xfrm>
            <a:off x="4084756" y="2789897"/>
            <a:ext cx="1980112" cy="1713806"/>
          </a:xfrm>
          <a:prstGeom prst="round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6F33602E-F4D7-E070-44DB-464FE8B02DEB}"/>
              </a:ext>
            </a:extLst>
          </p:cNvPr>
          <p:cNvSpPr/>
          <p:nvPr/>
        </p:nvSpPr>
        <p:spPr>
          <a:xfrm>
            <a:off x="10211888" y="2789897"/>
            <a:ext cx="1980112" cy="1713806"/>
          </a:xfrm>
          <a:prstGeom prst="round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C8D3CCFD-424D-D042-2B97-E4F3EB7B2D70}"/>
              </a:ext>
            </a:extLst>
          </p:cNvPr>
          <p:cNvSpPr/>
          <p:nvPr/>
        </p:nvSpPr>
        <p:spPr>
          <a:xfrm>
            <a:off x="8169512" y="2789897"/>
            <a:ext cx="1980112" cy="1713806"/>
          </a:xfrm>
          <a:prstGeom prst="round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0F4C09F5-3616-326F-B56F-437AC4BC29F3}"/>
              </a:ext>
            </a:extLst>
          </p:cNvPr>
          <p:cNvSpPr/>
          <p:nvPr/>
        </p:nvSpPr>
        <p:spPr>
          <a:xfrm>
            <a:off x="2042378" y="2789897"/>
            <a:ext cx="1980112" cy="1713806"/>
          </a:xfrm>
          <a:prstGeom prst="round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A598B445-4971-CC5F-A654-42120B0809DE}"/>
              </a:ext>
            </a:extLst>
          </p:cNvPr>
          <p:cNvSpPr/>
          <p:nvPr/>
        </p:nvSpPr>
        <p:spPr>
          <a:xfrm>
            <a:off x="6127134" y="2789897"/>
            <a:ext cx="1980112" cy="1713806"/>
          </a:xfrm>
          <a:prstGeom prst="round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Rektangel: rundade hörn 25">
            <a:extLst>
              <a:ext uri="{FF2B5EF4-FFF2-40B4-BE49-F238E27FC236}">
                <a16:creationId xmlns:a16="http://schemas.microsoft.com/office/drawing/2014/main" id="{6D627B0E-6651-57E2-414A-C280189853DA}"/>
              </a:ext>
            </a:extLst>
          </p:cNvPr>
          <p:cNvSpPr/>
          <p:nvPr/>
        </p:nvSpPr>
        <p:spPr>
          <a:xfrm>
            <a:off x="0" y="2789897"/>
            <a:ext cx="1980112" cy="1713806"/>
          </a:xfrm>
          <a:prstGeom prst="roundRect">
            <a:avLst/>
          </a:prstGeom>
          <a:solidFill>
            <a:srgbClr val="008E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1290C98B-5147-998E-331D-4200602AFFB5}"/>
              </a:ext>
            </a:extLst>
          </p:cNvPr>
          <p:cNvSpPr txBox="1"/>
          <p:nvPr/>
        </p:nvSpPr>
        <p:spPr>
          <a:xfrm>
            <a:off x="403922" y="3482019"/>
            <a:ext cx="1238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Incident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0502CFB-CCA0-0845-9C65-3E58DA6CA57F}"/>
              </a:ext>
            </a:extLst>
          </p:cNvPr>
          <p:cNvSpPr txBox="1"/>
          <p:nvPr/>
        </p:nvSpPr>
        <p:spPr>
          <a:xfrm>
            <a:off x="4055797" y="2861970"/>
            <a:ext cx="20380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Kontaktförbundet kontaktar Saco-S dataskyddsombud via dataskyddsombud@saco.se för bedömning av incident. </a:t>
            </a:r>
            <a:b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Viktigt att skicka med kontaktuppgifter till berörda personer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AD1E462-6F04-BE41-CEEB-CE93DCE60C86}"/>
              </a:ext>
            </a:extLst>
          </p:cNvPr>
          <p:cNvSpPr txBox="1"/>
          <p:nvPr/>
        </p:nvSpPr>
        <p:spPr>
          <a:xfrm>
            <a:off x="6227738" y="2861970"/>
            <a:ext cx="1783310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Dataskyddsombud hos Saco-S kontaktar förtroendevald för kompletterande frågor rörande incidenten. Kontaktförbundet beslutar om anmälan till IMY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7BDE6411-A96D-82A4-9630-5000FC3B4F0C}"/>
              </a:ext>
            </a:extLst>
          </p:cNvPr>
          <p:cNvSpPr txBox="1"/>
          <p:nvPr/>
        </p:nvSpPr>
        <p:spPr>
          <a:xfrm>
            <a:off x="8267913" y="2954302"/>
            <a:ext cx="17833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Anmälan till IMY görs inom 72 timmar av dataskyddsombud på Saco-S alternativt </a:t>
            </a:r>
            <a:b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intern rapportering efter bedömning av incidenten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6BCE042-25A0-F0FF-96AD-7977441F62C1}"/>
              </a:ext>
            </a:extLst>
          </p:cNvPr>
          <p:cNvSpPr txBox="1"/>
          <p:nvPr/>
        </p:nvSpPr>
        <p:spPr>
          <a:xfrm>
            <a:off x="10374758" y="3112686"/>
            <a:ext cx="1654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Saco-S dataskyddsombud återkopplar till förtroendevald/ kontaktförbund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085ECB8-D090-A7D5-4173-9D064ED469EE}"/>
              </a:ext>
            </a:extLst>
          </p:cNvPr>
          <p:cNvSpPr txBox="1"/>
          <p:nvPr/>
        </p:nvSpPr>
        <p:spPr>
          <a:xfrm>
            <a:off x="2222740" y="3297353"/>
            <a:ext cx="1584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>
                <a:solidFill>
                  <a:schemeClr val="bg1"/>
                </a:solidFill>
                <a:latin typeface="Georgia" panose="02040502050405020303" pitchFamily="18" charset="0"/>
              </a:rPr>
              <a:t>Förtroendevald rapporterar till kontaktförbundet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C81531C7-9572-14B0-8531-A39946C9F037}"/>
              </a:ext>
            </a:extLst>
          </p:cNvPr>
          <p:cNvSpPr txBox="1"/>
          <p:nvPr/>
        </p:nvSpPr>
        <p:spPr>
          <a:xfrm>
            <a:off x="586490" y="1714889"/>
            <a:ext cx="794509" cy="11387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6800" b="1" dirty="0">
                <a:solidFill>
                  <a:srgbClr val="C13D8C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3217E672-D946-3F1B-9622-84C16F6F3B66}"/>
              </a:ext>
            </a:extLst>
          </p:cNvPr>
          <p:cNvSpPr txBox="1"/>
          <p:nvPr/>
        </p:nvSpPr>
        <p:spPr>
          <a:xfrm>
            <a:off x="2635179" y="1714888"/>
            <a:ext cx="794509" cy="11387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6800" b="1" dirty="0">
                <a:solidFill>
                  <a:srgbClr val="C13D8C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F878FA6-B452-5D2C-08C0-6943FF6F8DEB}"/>
              </a:ext>
            </a:extLst>
          </p:cNvPr>
          <p:cNvSpPr txBox="1"/>
          <p:nvPr/>
        </p:nvSpPr>
        <p:spPr>
          <a:xfrm>
            <a:off x="4677557" y="1702161"/>
            <a:ext cx="79450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6000" b="1" dirty="0">
                <a:solidFill>
                  <a:srgbClr val="C13D8C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FFFD1CD-E7ED-AEE8-A2EE-5C75755DA80C}"/>
              </a:ext>
            </a:extLst>
          </p:cNvPr>
          <p:cNvSpPr txBox="1"/>
          <p:nvPr/>
        </p:nvSpPr>
        <p:spPr>
          <a:xfrm>
            <a:off x="6581668" y="1702161"/>
            <a:ext cx="79450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6000" b="1" dirty="0">
                <a:solidFill>
                  <a:srgbClr val="C13D8C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B5057B41-CF6B-6C69-AE2D-4E8B970C245C}"/>
              </a:ext>
            </a:extLst>
          </p:cNvPr>
          <p:cNvSpPr txBox="1"/>
          <p:nvPr/>
        </p:nvSpPr>
        <p:spPr>
          <a:xfrm>
            <a:off x="8762312" y="1702161"/>
            <a:ext cx="79450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6000" b="1" dirty="0">
                <a:solidFill>
                  <a:srgbClr val="C13D8C"/>
                </a:solidFill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F0508678-E9F9-3678-F3D2-92F208C5869B}"/>
              </a:ext>
            </a:extLst>
          </p:cNvPr>
          <p:cNvSpPr txBox="1"/>
          <p:nvPr/>
        </p:nvSpPr>
        <p:spPr>
          <a:xfrm>
            <a:off x="10804689" y="1811882"/>
            <a:ext cx="79450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6000" b="1" dirty="0">
                <a:solidFill>
                  <a:srgbClr val="C13D8C"/>
                </a:solidFill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800E5E4-4809-FE02-932C-9E303EE599FD}"/>
              </a:ext>
            </a:extLst>
          </p:cNvPr>
          <p:cNvSpPr txBox="1"/>
          <p:nvPr/>
        </p:nvSpPr>
        <p:spPr>
          <a:xfrm>
            <a:off x="0" y="-26370"/>
            <a:ext cx="79450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sv-SE" sz="4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008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66D0E7B-CBF8-4D79-8B8F-AEFA85A6741B}" vid="{1A329473-ECF5-4CFC-ABA9-CD25E5B6183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91EA2794B5C24F9F75342F1EE6C80F" ma:contentTypeVersion="11" ma:contentTypeDescription="Skapa ett nytt dokument." ma:contentTypeScope="" ma:versionID="d146cfb64794a5155c36b5520ba058d8">
  <xsd:schema xmlns:xsd="http://www.w3.org/2001/XMLSchema" xmlns:xs="http://www.w3.org/2001/XMLSchema" xmlns:p="http://schemas.microsoft.com/office/2006/metadata/properties" xmlns:ns3="47105c17-939e-41ec-a029-864fa77d2809" xmlns:ns4="0f5039a4-761f-401e-b7a2-e8591ab6169e" targetNamespace="http://schemas.microsoft.com/office/2006/metadata/properties" ma:root="true" ma:fieldsID="a458de11f66f4ce24f69c6f0fa520f9f" ns3:_="" ns4:_="">
    <xsd:import namespace="47105c17-939e-41ec-a029-864fa77d2809"/>
    <xsd:import namespace="0f5039a4-761f-401e-b7a2-e8591ab616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05c17-939e-41ec-a029-864fa77d2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039a4-761f-401e-b7a2-e8591ab6169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DC8E0-A150-4F76-BE7A-C9F09C057B17}">
  <ds:schemaRefs>
    <ds:schemaRef ds:uri="47105c17-939e-41ec-a029-864fa77d2809"/>
    <ds:schemaRef ds:uri="http://schemas.microsoft.com/office/infopath/2007/PartnerControls"/>
    <ds:schemaRef ds:uri="http://purl.org/dc/terms/"/>
    <ds:schemaRef ds:uri="0f5039a4-761f-401e-b7a2-e8591ab616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25CE6E-48E2-4B07-9205-9567AF3768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31328-BF13-499A-9043-2953A5EBFC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05c17-939e-41ec-a029-864fa77d2809"/>
    <ds:schemaRef ds:uri="0f5039a4-761f-401e-b7a2-e8591ab61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ny_saco-s-mall-utan-bilder2</Template>
  <TotalTime>0</TotalTime>
  <Words>161</Words>
  <Application>Microsoft Office PowerPoint</Application>
  <PresentationFormat>Bredbild</PresentationFormat>
  <Paragraphs>25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Office-tema</vt:lpstr>
      <vt:lpstr>Incidentrapportering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Tarek Touma</dc:creator>
  <cp:lastModifiedBy>Anna Steen</cp:lastModifiedBy>
  <cp:revision>4</cp:revision>
  <dcterms:created xsi:type="dcterms:W3CDTF">2023-01-27T12:45:33Z</dcterms:created>
  <dcterms:modified xsi:type="dcterms:W3CDTF">2025-06-18T11:02:12Z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0x010100CA91EA2794B5C24F9F75342F1EE6C80F</vt:lpwstr>
  </property>
</Properties>
</file>