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3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EC338-D263-4B28-A96F-72CB41470929}" type="datetimeFigureOut">
              <a:rPr lang="sv-SE" smtClean="0"/>
              <a:pPr/>
              <a:t>2015-02-04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FAA798-E273-488D-AC26-AC42FE9E021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2249431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AA798-E273-488D-AC26-AC42FE9E021A}" type="slidenum">
              <a:rPr lang="sv-SE" smtClean="0"/>
              <a:pPr/>
              <a:t>4</a:t>
            </a:fld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1833098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D41D-8487-4A22-BC9C-83907CBB67EE}" type="datetimeFigureOut">
              <a:rPr lang="sv-SE" smtClean="0"/>
              <a:pPr/>
              <a:t>2015-02-04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2BA9-B903-41FB-867B-AAC09368EB6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D41D-8487-4A22-BC9C-83907CBB67EE}" type="datetimeFigureOut">
              <a:rPr lang="sv-SE" smtClean="0"/>
              <a:pPr/>
              <a:t>2015-02-04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2BA9-B903-41FB-867B-AAC09368EB6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D41D-8487-4A22-BC9C-83907CBB67EE}" type="datetimeFigureOut">
              <a:rPr lang="sv-SE" smtClean="0"/>
              <a:pPr/>
              <a:t>2015-02-04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2BA9-B903-41FB-867B-AAC09368EB6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D41D-8487-4A22-BC9C-83907CBB67EE}" type="datetimeFigureOut">
              <a:rPr lang="sv-SE" smtClean="0"/>
              <a:pPr/>
              <a:t>2015-02-04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2BA9-B903-41FB-867B-AAC09368EB6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D41D-8487-4A22-BC9C-83907CBB67EE}" type="datetimeFigureOut">
              <a:rPr lang="sv-SE" smtClean="0"/>
              <a:pPr/>
              <a:t>2015-02-04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2BA9-B903-41FB-867B-AAC09368EB6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D41D-8487-4A22-BC9C-83907CBB67EE}" type="datetimeFigureOut">
              <a:rPr lang="sv-SE" smtClean="0"/>
              <a:pPr/>
              <a:t>2015-02-04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2BA9-B903-41FB-867B-AAC09368EB6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D41D-8487-4A22-BC9C-83907CBB67EE}" type="datetimeFigureOut">
              <a:rPr lang="sv-SE" smtClean="0"/>
              <a:pPr/>
              <a:t>2015-02-04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2BA9-B903-41FB-867B-AAC09368EB6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D41D-8487-4A22-BC9C-83907CBB67EE}" type="datetimeFigureOut">
              <a:rPr lang="sv-SE" smtClean="0"/>
              <a:pPr/>
              <a:t>2015-02-04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2BA9-B903-41FB-867B-AAC09368EB6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D41D-8487-4A22-BC9C-83907CBB67EE}" type="datetimeFigureOut">
              <a:rPr lang="sv-SE" smtClean="0"/>
              <a:pPr/>
              <a:t>2015-02-04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2BA9-B903-41FB-867B-AAC09368EB6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D41D-8487-4A22-BC9C-83907CBB67EE}" type="datetimeFigureOut">
              <a:rPr lang="sv-SE" smtClean="0"/>
              <a:pPr/>
              <a:t>2015-02-04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2BA9-B903-41FB-867B-AAC09368EB6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D41D-8487-4A22-BC9C-83907CBB67EE}" type="datetimeFigureOut">
              <a:rPr lang="sv-SE" smtClean="0"/>
              <a:pPr/>
              <a:t>2015-02-04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2BA9-B903-41FB-867B-AAC09368EB6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AD41D-8487-4A22-BC9C-83907CBB67EE}" type="datetimeFigureOut">
              <a:rPr lang="sv-SE" smtClean="0"/>
              <a:pPr/>
              <a:t>2015-02-04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62BA9-B903-41FB-867B-AAC09368EB63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sz="5300" dirty="0" smtClean="0"/>
              <a:t>Diagramguide </a:t>
            </a:r>
            <a:br>
              <a:rPr lang="sv-SE" sz="5300" dirty="0" smtClean="0"/>
            </a:br>
            <a:r>
              <a:rPr lang="sv-SE" sz="5300" dirty="0" smtClean="0"/>
              <a:t>Excel</a:t>
            </a:r>
            <a:br>
              <a:rPr lang="sv-SE" sz="5300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* Stapeldiagram</a:t>
            </a:r>
            <a:br>
              <a:rPr lang="sv-SE" dirty="0" smtClean="0"/>
            </a:br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360040"/>
          </a:xfrm>
        </p:spPr>
        <p:txBody>
          <a:bodyPr>
            <a:normAutofit fontScale="90000"/>
          </a:bodyPr>
          <a:lstStyle/>
          <a:p>
            <a:r>
              <a:rPr lang="sv-SE" sz="2800" dirty="0" smtClean="0"/>
              <a:t>Vägen till ett stapeldiagram</a:t>
            </a:r>
            <a:endParaRPr lang="sv-SE" sz="2800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47500" lnSpcReduction="20000"/>
          </a:bodyPr>
          <a:lstStyle/>
          <a:p>
            <a:r>
              <a:rPr lang="sv-SE" dirty="0" smtClean="0"/>
              <a:t>Lista med medlemmar och t.ex. deras ålder</a:t>
            </a:r>
          </a:p>
          <a:p>
            <a:pPr lvl="1"/>
            <a:r>
              <a:rPr lang="sv-SE" dirty="0" smtClean="0"/>
              <a:t>Kalle 25, Lisa 29, Olle 34, Pia 31, Svante 22 etc.</a:t>
            </a:r>
          </a:p>
          <a:p>
            <a:r>
              <a:rPr lang="sv-SE" dirty="0" smtClean="0"/>
              <a:t>Gör en tabell i </a:t>
            </a:r>
            <a:r>
              <a:rPr lang="sv-SE" dirty="0" err="1" smtClean="0"/>
              <a:t>excel</a:t>
            </a:r>
            <a:r>
              <a:rPr lang="sv-SE" dirty="0" smtClean="0"/>
              <a:t> där varje medlem läggs in i en förutbestämd åldersklass (5-års klasser)</a:t>
            </a:r>
          </a:p>
          <a:p>
            <a:pPr marL="0" indent="0">
              <a:buNone/>
            </a:pPr>
            <a:r>
              <a:rPr lang="sv-SE" sz="1800" dirty="0" smtClean="0"/>
              <a:t>                       5-årsklasser		    	</a:t>
            </a:r>
          </a:p>
          <a:p>
            <a:pPr lvl="1"/>
            <a:r>
              <a:rPr lang="sv-SE" sz="1800" dirty="0" smtClean="0"/>
              <a:t>-24 	Svante…….				</a:t>
            </a:r>
          </a:p>
          <a:p>
            <a:pPr lvl="1"/>
            <a:r>
              <a:rPr lang="sv-SE" sz="1800" dirty="0" smtClean="0"/>
              <a:t>25-29	Kalle, Lisa…….	</a:t>
            </a:r>
          </a:p>
          <a:p>
            <a:pPr lvl="1"/>
            <a:r>
              <a:rPr lang="sv-SE" sz="1800" dirty="0" smtClean="0"/>
              <a:t>30-34	Olle, Pia………		</a:t>
            </a:r>
            <a:endParaRPr lang="sv-SE" dirty="0" smtClean="0"/>
          </a:p>
          <a:p>
            <a:r>
              <a:rPr lang="sv-SE" dirty="0" smtClean="0"/>
              <a:t>Då varje medlem placerats ut i rätt intervall, räkna ut antal per intervall och summera antalet medlemmar</a:t>
            </a:r>
          </a:p>
          <a:p>
            <a:pPr marL="0" indent="0">
              <a:buNone/>
            </a:pPr>
            <a:r>
              <a:rPr lang="sv-SE" sz="1800" dirty="0"/>
              <a:t> </a:t>
            </a:r>
            <a:r>
              <a:rPr lang="sv-SE" sz="1800" dirty="0" smtClean="0"/>
              <a:t>                      5-årsklasser</a:t>
            </a:r>
            <a:r>
              <a:rPr lang="sv-SE" sz="1800" dirty="0"/>
              <a:t>	</a:t>
            </a:r>
            <a:r>
              <a:rPr lang="sv-SE" sz="1800" dirty="0" smtClean="0"/>
              <a:t>Antal</a:t>
            </a:r>
            <a:r>
              <a:rPr lang="sv-SE" sz="1800" dirty="0"/>
              <a:t>	</a:t>
            </a:r>
          </a:p>
          <a:p>
            <a:pPr lvl="1"/>
            <a:r>
              <a:rPr lang="sv-SE" sz="1800" dirty="0"/>
              <a:t>-24 </a:t>
            </a:r>
            <a:r>
              <a:rPr lang="sv-SE" sz="1800" dirty="0" smtClean="0"/>
              <a:t>	  10</a:t>
            </a:r>
            <a:r>
              <a:rPr lang="sv-SE" sz="1800" dirty="0"/>
              <a:t>					</a:t>
            </a:r>
          </a:p>
          <a:p>
            <a:pPr lvl="1"/>
            <a:r>
              <a:rPr lang="sv-SE" sz="1800" dirty="0" smtClean="0"/>
              <a:t>25-29	  35</a:t>
            </a:r>
            <a:r>
              <a:rPr lang="sv-SE" sz="1800" dirty="0"/>
              <a:t>			</a:t>
            </a:r>
          </a:p>
          <a:p>
            <a:pPr lvl="1"/>
            <a:r>
              <a:rPr lang="sv-SE" sz="1800" dirty="0"/>
              <a:t>30-34	</a:t>
            </a:r>
            <a:r>
              <a:rPr lang="sv-SE" sz="1800" dirty="0" smtClean="0"/>
              <a:t>100</a:t>
            </a:r>
          </a:p>
          <a:p>
            <a:pPr lvl="1"/>
            <a:r>
              <a:rPr lang="sv-SE" sz="1800" dirty="0" smtClean="0"/>
              <a:t>35-39	  70	</a:t>
            </a:r>
          </a:p>
          <a:p>
            <a:pPr lvl="1"/>
            <a:r>
              <a:rPr lang="sv-SE" sz="1800" dirty="0" smtClean="0"/>
              <a:t>40-44	  30</a:t>
            </a:r>
            <a:r>
              <a:rPr lang="sv-SE" sz="1800" dirty="0"/>
              <a:t>	</a:t>
            </a:r>
            <a:endParaRPr lang="sv-SE" sz="1800" dirty="0" smtClean="0"/>
          </a:p>
          <a:p>
            <a:pPr lvl="1"/>
            <a:r>
              <a:rPr lang="sv-SE" sz="1800" dirty="0" smtClean="0"/>
              <a:t>.</a:t>
            </a:r>
          </a:p>
          <a:p>
            <a:pPr lvl="1"/>
            <a:r>
              <a:rPr lang="sv-SE" sz="1800" dirty="0" smtClean="0"/>
              <a:t>65-</a:t>
            </a:r>
          </a:p>
          <a:p>
            <a:pPr lvl="1"/>
            <a:r>
              <a:rPr lang="sv-SE" sz="1800" dirty="0" smtClean="0"/>
              <a:t>Summa	375</a:t>
            </a:r>
          </a:p>
          <a:p>
            <a:pPr marL="457200" lvl="1" indent="0">
              <a:buNone/>
            </a:pPr>
            <a:endParaRPr lang="sv-SE" sz="1800" dirty="0"/>
          </a:p>
          <a:p>
            <a:r>
              <a:rPr lang="sv-SE" dirty="0" smtClean="0"/>
              <a:t>Beräkna andelen per åldersklass</a:t>
            </a:r>
          </a:p>
          <a:p>
            <a:pPr marL="0" indent="0">
              <a:buNone/>
            </a:pPr>
            <a:r>
              <a:rPr lang="sv-SE" sz="1800" dirty="0" smtClean="0"/>
              <a:t>                         5-årsklasser</a:t>
            </a:r>
            <a:r>
              <a:rPr lang="sv-SE" sz="1800" dirty="0"/>
              <a:t>	</a:t>
            </a:r>
            <a:r>
              <a:rPr lang="sv-SE" sz="1800" dirty="0" smtClean="0"/>
              <a:t>Antal	Andel</a:t>
            </a:r>
            <a:r>
              <a:rPr lang="sv-SE" sz="1800" dirty="0"/>
              <a:t>	</a:t>
            </a:r>
          </a:p>
          <a:p>
            <a:pPr lvl="1"/>
            <a:r>
              <a:rPr lang="sv-SE" sz="1800" dirty="0"/>
              <a:t>-24 	  </a:t>
            </a:r>
            <a:r>
              <a:rPr lang="sv-SE" sz="1800" dirty="0" smtClean="0"/>
              <a:t>10	=10/375                         =0,02666  Klicka på %-knappen =&gt; 3%</a:t>
            </a:r>
            <a:r>
              <a:rPr lang="sv-SE" sz="1800" dirty="0"/>
              <a:t>		</a:t>
            </a:r>
          </a:p>
          <a:p>
            <a:pPr lvl="1"/>
            <a:r>
              <a:rPr lang="sv-SE" sz="1800" dirty="0"/>
              <a:t>25-29	  35	</a:t>
            </a:r>
            <a:r>
              <a:rPr lang="sv-SE" sz="1800" dirty="0" smtClean="0"/>
              <a:t>=35/375</a:t>
            </a:r>
            <a:r>
              <a:rPr lang="sv-SE" sz="1800" dirty="0"/>
              <a:t>		</a:t>
            </a:r>
          </a:p>
          <a:p>
            <a:pPr lvl="1"/>
            <a:r>
              <a:rPr lang="sv-SE" sz="1800" dirty="0"/>
              <a:t>30-34	</a:t>
            </a:r>
            <a:r>
              <a:rPr lang="sv-SE" sz="1800" dirty="0" smtClean="0"/>
              <a:t>100	=100/375</a:t>
            </a:r>
            <a:endParaRPr lang="sv-SE" sz="1800" dirty="0"/>
          </a:p>
          <a:p>
            <a:pPr lvl="1"/>
            <a:r>
              <a:rPr lang="sv-SE" sz="1800" dirty="0"/>
              <a:t>35-39	  70	</a:t>
            </a:r>
            <a:r>
              <a:rPr lang="sv-SE" sz="1800" dirty="0" smtClean="0"/>
              <a:t>=70/375</a:t>
            </a:r>
            <a:endParaRPr lang="sv-SE" sz="1800" dirty="0"/>
          </a:p>
          <a:p>
            <a:pPr lvl="1"/>
            <a:r>
              <a:rPr lang="sv-SE" sz="1800" dirty="0"/>
              <a:t>40-44	  30	</a:t>
            </a:r>
            <a:r>
              <a:rPr lang="sv-SE" sz="1800" dirty="0" smtClean="0"/>
              <a:t>=30/375</a:t>
            </a:r>
            <a:endParaRPr lang="sv-SE" sz="1800" dirty="0"/>
          </a:p>
          <a:p>
            <a:pPr lvl="1"/>
            <a:r>
              <a:rPr lang="sv-SE" sz="1800" dirty="0" smtClean="0"/>
              <a:t>.		    .	   .</a:t>
            </a:r>
            <a:endParaRPr lang="sv-SE" sz="1800" dirty="0"/>
          </a:p>
          <a:p>
            <a:pPr lvl="1"/>
            <a:r>
              <a:rPr lang="sv-SE" sz="1800" dirty="0" smtClean="0"/>
              <a:t>65-		    3	=3/375</a:t>
            </a:r>
            <a:endParaRPr lang="sv-SE" sz="1800" dirty="0"/>
          </a:p>
          <a:p>
            <a:pPr lvl="1"/>
            <a:r>
              <a:rPr lang="sv-SE" sz="1800" dirty="0"/>
              <a:t>Summa	375</a:t>
            </a:r>
          </a:p>
          <a:p>
            <a:endParaRPr lang="sv-S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517232"/>
            <a:ext cx="7419975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Rak pil 6"/>
          <p:cNvCxnSpPr/>
          <p:nvPr/>
        </p:nvCxnSpPr>
        <p:spPr>
          <a:xfrm>
            <a:off x="5076056" y="4293096"/>
            <a:ext cx="2448272" cy="187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602190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5937523"/>
          </a:xfrm>
        </p:spPr>
        <p:txBody>
          <a:bodyPr/>
          <a:lstStyle/>
          <a:p>
            <a:pPr marL="0" lvl="0" indent="0">
              <a:buNone/>
            </a:pPr>
            <a:r>
              <a:rPr lang="sv-SE" sz="1500" dirty="0" smtClean="0">
                <a:solidFill>
                  <a:prstClr val="black"/>
                </a:solidFill>
              </a:rPr>
              <a:t>forts</a:t>
            </a:r>
          </a:p>
          <a:p>
            <a:pPr marL="0" lvl="0" indent="0">
              <a:buNone/>
            </a:pPr>
            <a:r>
              <a:rPr lang="sv-SE" sz="900" dirty="0" smtClean="0">
                <a:solidFill>
                  <a:prstClr val="black"/>
                </a:solidFill>
              </a:rPr>
              <a:t>                       5-årsklasser</a:t>
            </a:r>
            <a:r>
              <a:rPr lang="sv-SE" sz="900" dirty="0">
                <a:solidFill>
                  <a:prstClr val="black"/>
                </a:solidFill>
              </a:rPr>
              <a:t>	 Andel 		</a:t>
            </a:r>
          </a:p>
          <a:p>
            <a:pPr lvl="1"/>
            <a:r>
              <a:rPr lang="sv-SE" sz="900" dirty="0">
                <a:solidFill>
                  <a:prstClr val="black"/>
                </a:solidFill>
              </a:rPr>
              <a:t>-24 	  </a:t>
            </a:r>
            <a:r>
              <a:rPr lang="sv-SE" sz="900" dirty="0" smtClean="0">
                <a:solidFill>
                  <a:prstClr val="black"/>
                </a:solidFill>
              </a:rPr>
              <a:t>3%</a:t>
            </a:r>
            <a:r>
              <a:rPr lang="sv-SE" sz="900" dirty="0">
                <a:solidFill>
                  <a:prstClr val="black"/>
                </a:solidFill>
              </a:rPr>
              <a:t>	</a:t>
            </a:r>
            <a:endParaRPr lang="sv-SE" sz="900" dirty="0" smtClean="0">
              <a:solidFill>
                <a:prstClr val="black"/>
              </a:solidFill>
            </a:endParaRPr>
          </a:p>
          <a:p>
            <a:pPr lvl="1"/>
            <a:r>
              <a:rPr lang="sv-SE" sz="900" dirty="0" smtClean="0">
                <a:solidFill>
                  <a:prstClr val="black"/>
                </a:solidFill>
              </a:rPr>
              <a:t>25-29</a:t>
            </a:r>
            <a:r>
              <a:rPr lang="sv-SE" sz="900" dirty="0">
                <a:solidFill>
                  <a:prstClr val="black"/>
                </a:solidFill>
              </a:rPr>
              <a:t>	  </a:t>
            </a:r>
            <a:r>
              <a:rPr lang="sv-SE" sz="900" dirty="0" smtClean="0">
                <a:solidFill>
                  <a:prstClr val="black"/>
                </a:solidFill>
              </a:rPr>
              <a:t>9%</a:t>
            </a:r>
            <a:r>
              <a:rPr lang="sv-SE" sz="900" dirty="0">
                <a:solidFill>
                  <a:prstClr val="black"/>
                </a:solidFill>
              </a:rPr>
              <a:t>			</a:t>
            </a:r>
          </a:p>
          <a:p>
            <a:pPr lvl="1"/>
            <a:r>
              <a:rPr lang="sv-SE" sz="900" dirty="0">
                <a:solidFill>
                  <a:prstClr val="black"/>
                </a:solidFill>
              </a:rPr>
              <a:t>30-34	</a:t>
            </a:r>
            <a:r>
              <a:rPr lang="sv-SE" sz="900" dirty="0" smtClean="0">
                <a:solidFill>
                  <a:prstClr val="black"/>
                </a:solidFill>
              </a:rPr>
              <a:t>27%</a:t>
            </a:r>
            <a:r>
              <a:rPr lang="sv-SE" sz="900" dirty="0">
                <a:solidFill>
                  <a:prstClr val="black"/>
                </a:solidFill>
              </a:rPr>
              <a:t>	</a:t>
            </a:r>
          </a:p>
          <a:p>
            <a:pPr lvl="1"/>
            <a:r>
              <a:rPr lang="sv-SE" sz="900" dirty="0">
                <a:solidFill>
                  <a:prstClr val="black"/>
                </a:solidFill>
              </a:rPr>
              <a:t>35-39	</a:t>
            </a:r>
            <a:r>
              <a:rPr lang="sv-SE" sz="900" dirty="0" smtClean="0">
                <a:solidFill>
                  <a:prstClr val="black"/>
                </a:solidFill>
              </a:rPr>
              <a:t>19%</a:t>
            </a:r>
            <a:r>
              <a:rPr lang="sv-SE" sz="900" dirty="0">
                <a:solidFill>
                  <a:prstClr val="black"/>
                </a:solidFill>
              </a:rPr>
              <a:t>	</a:t>
            </a:r>
            <a:endParaRPr lang="sv-SE" sz="900" dirty="0" smtClean="0">
              <a:solidFill>
                <a:prstClr val="black"/>
              </a:solidFill>
            </a:endParaRPr>
          </a:p>
          <a:p>
            <a:pPr lvl="1"/>
            <a:r>
              <a:rPr lang="sv-SE" sz="900" dirty="0" smtClean="0">
                <a:solidFill>
                  <a:prstClr val="black"/>
                </a:solidFill>
              </a:rPr>
              <a:t>40-44</a:t>
            </a:r>
            <a:r>
              <a:rPr lang="sv-SE" sz="900" dirty="0">
                <a:solidFill>
                  <a:prstClr val="black"/>
                </a:solidFill>
              </a:rPr>
              <a:t>	  </a:t>
            </a:r>
            <a:r>
              <a:rPr lang="sv-SE" sz="900" dirty="0" smtClean="0">
                <a:solidFill>
                  <a:prstClr val="black"/>
                </a:solidFill>
              </a:rPr>
              <a:t>8%</a:t>
            </a:r>
          </a:p>
          <a:p>
            <a:pPr lvl="1"/>
            <a:r>
              <a:rPr lang="sv-SE" sz="900" dirty="0" smtClean="0">
                <a:solidFill>
                  <a:prstClr val="black"/>
                </a:solidFill>
              </a:rPr>
              <a:t>    .</a:t>
            </a:r>
            <a:r>
              <a:rPr lang="sv-SE" sz="900" dirty="0">
                <a:solidFill>
                  <a:prstClr val="black"/>
                </a:solidFill>
              </a:rPr>
              <a:t>		 </a:t>
            </a:r>
            <a:r>
              <a:rPr lang="sv-SE" sz="900" dirty="0" smtClean="0">
                <a:solidFill>
                  <a:prstClr val="black"/>
                </a:solidFill>
              </a:rPr>
              <a:t> .</a:t>
            </a:r>
            <a:r>
              <a:rPr lang="sv-SE" sz="900" dirty="0">
                <a:solidFill>
                  <a:prstClr val="black"/>
                </a:solidFill>
              </a:rPr>
              <a:t>	    .	   .</a:t>
            </a:r>
          </a:p>
          <a:p>
            <a:pPr lvl="1"/>
            <a:r>
              <a:rPr lang="sv-SE" sz="900" dirty="0">
                <a:solidFill>
                  <a:prstClr val="black"/>
                </a:solidFill>
              </a:rPr>
              <a:t>65-		  </a:t>
            </a:r>
            <a:r>
              <a:rPr lang="sv-SE" sz="900" dirty="0" smtClean="0">
                <a:solidFill>
                  <a:prstClr val="black"/>
                </a:solidFill>
              </a:rPr>
              <a:t>1%</a:t>
            </a:r>
            <a:r>
              <a:rPr lang="sv-SE" sz="900" dirty="0">
                <a:solidFill>
                  <a:prstClr val="black"/>
                </a:solidFill>
              </a:rPr>
              <a:t>	</a:t>
            </a:r>
            <a:endParaRPr lang="sv-SE" sz="900" dirty="0" smtClean="0">
              <a:solidFill>
                <a:prstClr val="black"/>
              </a:solidFill>
            </a:endParaRPr>
          </a:p>
          <a:p>
            <a:pPr lvl="1"/>
            <a:r>
              <a:rPr lang="sv-SE" sz="900" dirty="0" smtClean="0">
                <a:solidFill>
                  <a:prstClr val="black"/>
                </a:solidFill>
              </a:rPr>
              <a:t>Summa                           100%</a:t>
            </a:r>
            <a:endParaRPr lang="sv-SE" sz="900" dirty="0">
              <a:solidFill>
                <a:prstClr val="black"/>
              </a:solidFill>
            </a:endParaRPr>
          </a:p>
          <a:p>
            <a:r>
              <a:rPr lang="sv-SE" sz="1500" dirty="0" smtClean="0"/>
              <a:t>Nu är det dags att rita ett diagram</a:t>
            </a:r>
          </a:p>
          <a:p>
            <a:r>
              <a:rPr lang="sv-SE" sz="1500" dirty="0" smtClean="0"/>
              <a:t>Markera tabellen</a:t>
            </a:r>
          </a:p>
          <a:p>
            <a:endParaRPr lang="sv-SE" sz="1500" dirty="0"/>
          </a:p>
          <a:p>
            <a:endParaRPr lang="sv-SE" sz="1500" dirty="0" smtClean="0"/>
          </a:p>
          <a:p>
            <a:endParaRPr lang="sv-SE" sz="1500" dirty="0"/>
          </a:p>
          <a:p>
            <a:endParaRPr lang="sv-SE" sz="1500" dirty="0" smtClean="0"/>
          </a:p>
          <a:p>
            <a:endParaRPr lang="sv-SE" sz="1500" dirty="0"/>
          </a:p>
          <a:p>
            <a:r>
              <a:rPr lang="sv-SE" sz="1500" dirty="0" smtClean="0"/>
              <a:t> Klicka på Infoga-fliken och markera Stapel och välj den första 2-D stapeln</a:t>
            </a:r>
          </a:p>
          <a:p>
            <a:endParaRPr lang="sv-SE" sz="1500" dirty="0"/>
          </a:p>
          <a:p>
            <a:endParaRPr lang="sv-SE" sz="1500" dirty="0" smtClean="0"/>
          </a:p>
          <a:p>
            <a:endParaRPr lang="sv-SE" sz="1500" dirty="0"/>
          </a:p>
          <a:p>
            <a:endParaRPr lang="sv-SE" sz="1500" dirty="0" smtClean="0"/>
          </a:p>
          <a:p>
            <a:r>
              <a:rPr lang="sv-SE" sz="1500" dirty="0" smtClean="0"/>
              <a:t>Följande diagram kommer då fram</a:t>
            </a:r>
          </a:p>
          <a:p>
            <a:endParaRPr lang="sv-SE" sz="1500" dirty="0"/>
          </a:p>
          <a:p>
            <a:endParaRPr lang="sv-SE" sz="1500" dirty="0" smtClean="0"/>
          </a:p>
          <a:p>
            <a:endParaRPr lang="sv-SE" sz="1500" dirty="0"/>
          </a:p>
          <a:p>
            <a:endParaRPr lang="sv-SE" sz="1500" dirty="0" smtClean="0"/>
          </a:p>
          <a:p>
            <a:endParaRPr lang="sv-SE" sz="1500" dirty="0"/>
          </a:p>
          <a:p>
            <a:endParaRPr lang="sv-SE" sz="1500" dirty="0" smtClean="0"/>
          </a:p>
          <a:p>
            <a:endParaRPr lang="sv-SE" sz="1500" dirty="0"/>
          </a:p>
          <a:p>
            <a:endParaRPr lang="sv-SE" sz="1500" dirty="0" smtClean="0"/>
          </a:p>
          <a:p>
            <a:endParaRPr lang="sv-SE" sz="1500" dirty="0"/>
          </a:p>
          <a:p>
            <a:endParaRPr lang="sv-SE" sz="1500" dirty="0" smtClean="0"/>
          </a:p>
          <a:p>
            <a:endParaRPr lang="sv-SE" sz="1500" dirty="0"/>
          </a:p>
          <a:p>
            <a:endParaRPr lang="sv-SE" sz="1500" dirty="0" smtClean="0"/>
          </a:p>
          <a:p>
            <a:endParaRPr lang="sv-SE" sz="1500" dirty="0"/>
          </a:p>
          <a:p>
            <a:endParaRPr lang="sv-SE" sz="1500" dirty="0" smtClean="0"/>
          </a:p>
          <a:p>
            <a:endParaRPr lang="sv-SE" sz="1500" dirty="0"/>
          </a:p>
          <a:p>
            <a:endParaRPr lang="sv-SE" sz="1500" dirty="0" smtClean="0"/>
          </a:p>
          <a:p>
            <a:endParaRPr lang="sv-SE" sz="15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276872"/>
            <a:ext cx="1276350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149080"/>
            <a:ext cx="397192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Rak pil 4"/>
          <p:cNvCxnSpPr/>
          <p:nvPr/>
        </p:nvCxnSpPr>
        <p:spPr>
          <a:xfrm>
            <a:off x="3995936" y="4077072"/>
            <a:ext cx="28803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1" y="5331025"/>
            <a:ext cx="2304256" cy="1385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84398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 marL="0" indent="0">
              <a:buNone/>
            </a:pPr>
            <a:r>
              <a:rPr lang="sv-SE" sz="1500" dirty="0"/>
              <a:t>f</a:t>
            </a:r>
            <a:r>
              <a:rPr lang="sv-SE" sz="1500" dirty="0" smtClean="0"/>
              <a:t>orts</a:t>
            </a:r>
          </a:p>
          <a:p>
            <a:r>
              <a:rPr lang="sv-SE" sz="1500" dirty="0" smtClean="0"/>
              <a:t>Nu när diagrammet är klart kan man ändra layouten på diagrammet.</a:t>
            </a:r>
          </a:p>
          <a:p>
            <a:endParaRPr lang="sv-SE" sz="1500" dirty="0"/>
          </a:p>
          <a:p>
            <a:endParaRPr lang="sv-SE" sz="1500" dirty="0" smtClean="0"/>
          </a:p>
          <a:p>
            <a:endParaRPr lang="sv-SE" sz="1500" dirty="0"/>
          </a:p>
          <a:p>
            <a:endParaRPr lang="sv-SE" sz="1500" dirty="0" smtClean="0"/>
          </a:p>
          <a:p>
            <a:endParaRPr lang="sv-SE" sz="1500" dirty="0"/>
          </a:p>
          <a:p>
            <a:endParaRPr lang="sv-SE" sz="1500" dirty="0" smtClean="0"/>
          </a:p>
          <a:p>
            <a:endParaRPr lang="sv-SE" sz="1500" dirty="0"/>
          </a:p>
          <a:p>
            <a:endParaRPr lang="sv-SE" sz="1500" dirty="0" smtClean="0"/>
          </a:p>
          <a:p>
            <a:endParaRPr lang="sv-SE" sz="1500" dirty="0"/>
          </a:p>
          <a:p>
            <a:endParaRPr lang="sv-SE" sz="1500" dirty="0" smtClean="0"/>
          </a:p>
          <a:p>
            <a:endParaRPr lang="sv-SE" sz="1500" dirty="0" smtClean="0"/>
          </a:p>
          <a:p>
            <a:endParaRPr lang="sv-SE" sz="1500" dirty="0" smtClean="0"/>
          </a:p>
          <a:p>
            <a:endParaRPr lang="sv-SE" sz="1500" dirty="0"/>
          </a:p>
          <a:p>
            <a:endParaRPr lang="sv-SE" sz="1500" dirty="0" smtClean="0"/>
          </a:p>
          <a:p>
            <a:endParaRPr lang="sv-SE" sz="1500" dirty="0" smtClean="0"/>
          </a:p>
          <a:p>
            <a:r>
              <a:rPr lang="sv-SE" sz="1500" dirty="0" smtClean="0"/>
              <a:t>Så här kan det färdiga diagrammet se ut</a:t>
            </a:r>
          </a:p>
          <a:p>
            <a:endParaRPr lang="sv-SE" sz="1500" dirty="0"/>
          </a:p>
        </p:txBody>
      </p:sp>
      <p:sp>
        <p:nvSpPr>
          <p:cNvPr id="5" name="textruta 4"/>
          <p:cNvSpPr txBox="1"/>
          <p:nvPr/>
        </p:nvSpPr>
        <p:spPr>
          <a:xfrm>
            <a:off x="4644008" y="1412776"/>
            <a:ext cx="42493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Ta bort denna text genom att markera och tryck </a:t>
            </a:r>
            <a:r>
              <a:rPr lang="sv-SE" sz="1400" dirty="0" err="1" smtClean="0"/>
              <a:t>delete</a:t>
            </a:r>
            <a:endParaRPr lang="sv-SE" sz="1400" dirty="0"/>
          </a:p>
        </p:txBody>
      </p:sp>
      <p:cxnSp>
        <p:nvCxnSpPr>
          <p:cNvPr id="7" name="Rak pil 6"/>
          <p:cNvCxnSpPr>
            <a:stCxn id="5" idx="1"/>
          </p:cNvCxnSpPr>
          <p:nvPr/>
        </p:nvCxnSpPr>
        <p:spPr>
          <a:xfrm flipH="1">
            <a:off x="4211960" y="1566665"/>
            <a:ext cx="432048" cy="3501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ruta 7"/>
          <p:cNvSpPr txBox="1"/>
          <p:nvPr/>
        </p:nvSpPr>
        <p:spPr>
          <a:xfrm>
            <a:off x="3347864" y="764704"/>
            <a:ext cx="35435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Dubbelklicka på rubriken och skriv in ny rubrik</a:t>
            </a:r>
            <a:endParaRPr lang="sv-SE" sz="1400" dirty="0"/>
          </a:p>
        </p:txBody>
      </p:sp>
      <p:sp>
        <p:nvSpPr>
          <p:cNvPr id="13" name="textruta 12"/>
          <p:cNvSpPr txBox="1"/>
          <p:nvPr/>
        </p:nvSpPr>
        <p:spPr>
          <a:xfrm>
            <a:off x="1547664" y="3059087"/>
            <a:ext cx="5976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Lägg till axelrubriker genom att klicka på Layoutfliken och sedan på Axelrubriker</a:t>
            </a:r>
            <a:endParaRPr lang="sv-SE" sz="1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501008"/>
            <a:ext cx="6358290" cy="1039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3" name="Rak pil 22"/>
          <p:cNvCxnSpPr/>
          <p:nvPr/>
        </p:nvCxnSpPr>
        <p:spPr>
          <a:xfrm>
            <a:off x="6372200" y="3284984"/>
            <a:ext cx="172819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pil 24"/>
          <p:cNvCxnSpPr/>
          <p:nvPr/>
        </p:nvCxnSpPr>
        <p:spPr>
          <a:xfrm flipH="1">
            <a:off x="5940152" y="3284984"/>
            <a:ext cx="43204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299" y="4725144"/>
            <a:ext cx="3253329" cy="1955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445" y="1021668"/>
            <a:ext cx="3024733" cy="1816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Rak pil 5"/>
          <p:cNvCxnSpPr/>
          <p:nvPr/>
        </p:nvCxnSpPr>
        <p:spPr>
          <a:xfrm flipH="1">
            <a:off x="2987824" y="1021668"/>
            <a:ext cx="1661475" cy="1750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pil 9"/>
          <p:cNvCxnSpPr>
            <a:stCxn id="13" idx="1"/>
          </p:cNvCxnSpPr>
          <p:nvPr/>
        </p:nvCxnSpPr>
        <p:spPr>
          <a:xfrm flipH="1" flipV="1">
            <a:off x="1170445" y="2132856"/>
            <a:ext cx="377219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pil 13"/>
          <p:cNvCxnSpPr/>
          <p:nvPr/>
        </p:nvCxnSpPr>
        <p:spPr>
          <a:xfrm flipV="1">
            <a:off x="1547664" y="2780928"/>
            <a:ext cx="57606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17710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104</Words>
  <Application>Microsoft Office PowerPoint</Application>
  <PresentationFormat>Bildspel på skärmen (4:3)</PresentationFormat>
  <Paragraphs>90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5" baseType="lpstr">
      <vt:lpstr>Office-tema</vt:lpstr>
      <vt:lpstr>Diagramguide  Excel  * Stapeldiagram </vt:lpstr>
      <vt:lpstr>Vägen till ett stapeldiagram</vt:lpstr>
      <vt:lpstr>Bild 3</vt:lpstr>
      <vt:lpstr>Bild 4</vt:lpstr>
    </vt:vector>
  </TitlesOfParts>
  <Company>Saco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Diagramguide</dc:title>
  <dc:creator>Anna Danielsson</dc:creator>
  <cp:lastModifiedBy>Anna Danielsson</cp:lastModifiedBy>
  <cp:revision>5</cp:revision>
  <dcterms:created xsi:type="dcterms:W3CDTF">2014-09-23T12:11:17Z</dcterms:created>
  <dcterms:modified xsi:type="dcterms:W3CDTF">2015-02-04T11:51:44Z</dcterms:modified>
</cp:coreProperties>
</file>